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2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3D7"/>
          </a:solidFill>
        </a:fill>
      </a:tcStyle>
    </a:wholeTbl>
    <a:band2H>
      <a:tcTxStyle b="def" i="def"/>
      <a:tcStyle>
        <a:tcBdr/>
        <a:fill>
          <a:solidFill>
            <a:srgbClr val="C3C2C2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CE5E6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 b="def" i="def"/>
      <a:tcStyle>
        <a:tcBdr/>
        <a:fill>
          <a:solidFill>
            <a:srgbClr val="DEDEDF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8F44A2F1-9E1F-4B54-A3A2-5F16C0AD49E2}" styleName="">
    <a:tblBg/>
    <a:wholeTbl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FEFEF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99BC9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499AC9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406091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3175" cap="flat">
              <a:solidFill>
                <a:srgbClr val="7F807F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406091"/>
              </a:solidFill>
              <a:prstDash val="solid"/>
              <a:miter lim="400000"/>
            </a:ln>
          </a:bottom>
          <a:insideH>
            <a:ln w="3175" cap="flat">
              <a:solidFill>
                <a:srgbClr val="7F807F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/Relationships>
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Sheet1.xlsx"/></Relationships>
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Sheet2.xlsx"/></Relationships>

</file>

<file path=ppt/charts/_rels/chart3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Sheet3.xlsx"/></Relationships>

</file>

<file path=ppt/charts/_rels/chart4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Sheet4.xlsx"/></Relationships>

</file>

<file path=ppt/charts/_rels/chart5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Sheet5.xlsx"/></Relationships>

</file>

<file path=ppt/charts/_rels/chart6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Sheet6.xlsx"/></Relationships>
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roundedCorners val="0"/>
  <c:chart>
    <c:autoTitleDeleted val="1"/>
    <c:plotArea>
      <c:layout>
        <c:manualLayout>
          <c:layoutTarget val="inner"/>
          <c:xMode val="edge"/>
          <c:yMode val="edge"/>
          <c:x val="0.0244164"/>
          <c:y val="0.0825996"/>
          <c:w val="0.970584"/>
          <c:h val="0.85599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Responses (2017)</c:v>
                </c:pt>
              </c:strCache>
            </c:strRef>
          </c:tx>
          <c:spPr>
            <a:gradFill flip="none" rotWithShape="1">
              <a:gsLst>
                <a:gs pos="0">
                  <a:schemeClr val="accent1">
                    <a:satOff val="-3355"/>
                    <a:lumOff val="26614"/>
                  </a:schemeClr>
                </a:gs>
                <a:gs pos="100000">
                  <a:schemeClr val="accent1"/>
                </a:gs>
              </a:gsLst>
              <a:lin ang="5400000" scaled="0"/>
            </a:gradFill>
            <a:ln w="12700" cap="flat">
              <a:noFill/>
              <a:miter lim="400000"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FFFFFF"/>
                    </a:solidFill>
                    <a:effectLst>
                      <a:outerShdw sx="100000" sy="100000" kx="0" ky="0" algn="tl" rotWithShape="1" blurRad="63500" dist="38100" dir="5273901">
                        <a:srgbClr val="000000">
                          <a:alpha val="100000"/>
                        </a:srgbClr>
                      </a:outerShdw>
                    </a:effectLst>
                    <a:latin typeface="Helvetica"/>
                  </a:defRPr>
                </a:pPr>
              </a:p>
            </c:txPr>
            <c:dLblPos val="inEnd"/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Sheet1!$A$2:$A$12</c:f>
              <c:strCache>
                <c:ptCount val="11"/>
                <c:pt idx="0">
                  <c:v>ColdFusion</c:v>
                </c:pt>
                <c:pt idx="1">
                  <c:v>PHP</c:v>
                </c:pt>
                <c:pt idx="2">
                  <c:v>Python</c:v>
                </c:pt>
                <c:pt idx="3">
                  <c:v>Perl</c:v>
                </c:pt>
                <c:pt idx="4">
                  <c:v>Ruby</c:v>
                </c:pt>
                <c:pt idx="5">
                  <c:v>C#</c:v>
                </c:pt>
                <c:pt idx="6">
                  <c:v>Java</c:v>
                </c:pt>
                <c:pt idx="7">
                  <c:v>Javascript</c:v>
                </c:pt>
                <c:pt idx="8">
                  <c:v>Objective-C</c:v>
                </c:pt>
                <c:pt idx="9">
                  <c:v>Swift</c:v>
                </c:pt>
                <c:pt idx="10">
                  <c:v>Other</c:v>
                </c:pt>
              </c:strCache>
            </c:strRef>
          </c:cat>
          <c:val>
            <c:numRef>
              <c:f>Sheet1!$B$2:$B$12</c:f>
              <c:numCache>
                <c:ptCount val="11"/>
                <c:pt idx="0">
                  <c:v>21.000000</c:v>
                </c:pt>
                <c:pt idx="1">
                  <c:v>24.000000</c:v>
                </c:pt>
                <c:pt idx="2">
                  <c:v>23.000000</c:v>
                </c:pt>
                <c:pt idx="3">
                  <c:v>5.000000</c:v>
                </c:pt>
                <c:pt idx="4">
                  <c:v>7.000000</c:v>
                </c:pt>
                <c:pt idx="5">
                  <c:v>24.000000</c:v>
                </c:pt>
                <c:pt idx="6">
                  <c:v>27.000000</c:v>
                </c:pt>
                <c:pt idx="7">
                  <c:v>71.000000</c:v>
                </c:pt>
                <c:pt idx="8">
                  <c:v>2.000000</c:v>
                </c:pt>
                <c:pt idx="9">
                  <c:v>1.000000</c:v>
                </c:pt>
                <c:pt idx="10">
                  <c:v>24.000000</c:v>
                </c:pt>
              </c:numCache>
            </c:numRef>
          </c:val>
        </c:ser>
        <c:gapWidth val="40"/>
        <c:overlap val="-10"/>
        <c:axId val="2094734552"/>
        <c:axId val="2094734553"/>
      </c:barChart>
      <c:catAx>
        <c:axId val="209473455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low"/>
        <c:spPr>
          <a:ln w="12700" cap="flat">
            <a:solidFill>
              <a:srgbClr val="000000"/>
            </a:solidFill>
            <a:prstDash val="solid"/>
            <a:miter lim="400000"/>
          </a:ln>
        </c:spPr>
        <c:txPr>
          <a:bodyPr rot="0"/>
          <a:lstStyle/>
          <a:p>
            <a:pPr>
              <a:defRPr b="0" i="0" strike="noStrike" sz="1400" u="none">
                <a:solidFill>
                  <a:srgbClr val="000000"/>
                </a:solidFill>
                <a:latin typeface="Helvetica"/>
              </a:defRPr>
            </a:pPr>
          </a:p>
        </c:txPr>
        <c:crossAx val="2094734553"/>
        <c:crosses val="autoZero"/>
        <c:auto val="1"/>
        <c:lblAlgn val="ctr"/>
        <c:noMultiLvlLbl val="1"/>
      </c:catAx>
      <c:valAx>
        <c:axId val="2094734553"/>
        <c:scaling>
          <c:orientation val="minMax"/>
        </c:scaling>
        <c:delete val="0"/>
        <c:axPos val="l"/>
        <c:majorGridlines>
          <c:spPr>
            <a:ln w="3175" cap="flat">
              <a:solidFill>
                <a:srgbClr val="B8B8B8"/>
              </a:solidFill>
              <a:prstDash val="solid"/>
              <a:miter lim="400000"/>
            </a:ln>
          </c:spPr>
        </c:majorGridlines>
        <c:numFmt formatCode="General" sourceLinked="0"/>
        <c:majorTickMark val="none"/>
        <c:minorTickMark val="none"/>
        <c:tickLblPos val="nextTo"/>
        <c:spPr>
          <a:ln w="12700" cap="flat">
            <a:noFill/>
            <a:prstDash val="solid"/>
            <a:miter lim="400000"/>
          </a:ln>
        </c:spPr>
        <c:txPr>
          <a:bodyPr rot="0"/>
          <a:lstStyle/>
          <a:p>
            <a:pPr>
              <a:defRPr b="0" i="0" strike="noStrike" sz="1000" u="none">
                <a:solidFill>
                  <a:srgbClr val="000000"/>
                </a:solidFill>
                <a:latin typeface="Helvetica"/>
              </a:defRPr>
            </a:pPr>
          </a:p>
        </c:txPr>
        <c:crossAx val="2094734552"/>
        <c:crosses val="autoZero"/>
        <c:crossBetween val="between"/>
        <c:majorUnit val="20"/>
        <c:minorUnit val="10"/>
      </c:valAx>
      <c:spPr>
        <a:noFill/>
        <a:ln w="12700" cap="flat">
          <a:noFill/>
          <a:miter lim="400000"/>
        </a:ln>
        <a:effectLst/>
      </c:spPr>
    </c:plotArea>
    <c:legend>
      <c:legendPos val="t"/>
      <c:layout>
        <c:manualLayout>
          <c:xMode val="edge"/>
          <c:yMode val="edge"/>
          <c:x val="0.0430481"/>
          <c:y val="0"/>
          <c:w val="0.9"/>
          <c:h val="0.0510841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 rot="0"/>
        <a:lstStyle/>
        <a:p>
          <a:pPr>
            <a:defRPr b="0" i="0" strike="noStrike" sz="1000" u="none">
              <a:solidFill>
                <a:srgbClr val="000000"/>
              </a:solidFill>
              <a:latin typeface="Helvetica"/>
            </a:defRPr>
          </a:pPr>
        </a:p>
      </c:txPr>
    </c:legend>
    <c:plotVisOnly val="1"/>
    <c:dispBlanksAs val="gap"/>
  </c:chart>
  <c:spPr>
    <a:noFill/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roundedCorners val="0"/>
  <c:chart>
    <c:autoTitleDeleted val="1"/>
    <c:plotArea>
      <c:layout>
        <c:manualLayout>
          <c:layoutTarget val="inner"/>
          <c:xMode val="edge"/>
          <c:yMode val="edge"/>
          <c:x val="0.005"/>
          <c:y val="0.005"/>
          <c:w val="0.99"/>
          <c:h val="0.9875"/>
        </c:manualLayout>
      </c:layout>
      <c:pieChart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/>
                </c:pt>
              </c:strCache>
            </c:strRef>
          </c:tx>
          <c:spPr>
            <a:gradFill flip="none" rotWithShape="1">
              <a:gsLst>
                <a:gs pos="0">
                  <a:schemeClr val="accent1">
                    <a:satOff val="-3355"/>
                    <a:lumOff val="26614"/>
                  </a:schemeClr>
                </a:gs>
                <a:gs pos="100000">
                  <a:schemeClr val="accent1"/>
                </a:gs>
              </a:gsLst>
              <a:lin ang="5400000" scaled="0"/>
            </a:gradFill>
            <a:ln w="12700" cap="flat">
              <a:noFill/>
              <a:miter lim="400000"/>
            </a:ln>
            <a:effectLst/>
          </c:spPr>
          <c:explosion val="0"/>
          <c:dPt>
            <c:idx val="0"/>
            <c:explosion val="0"/>
            <c:spPr>
              <a:gradFill flip="none" rotWithShape="1">
                <a:gsLst>
                  <a:gs pos="0">
                    <a:schemeClr val="accent1">
                      <a:satOff val="-3355"/>
                      <a:lumOff val="26614"/>
                    </a:schemeClr>
                  </a:gs>
                  <a:gs pos="100000">
                    <a:schemeClr val="accent1"/>
                  </a:gs>
                </a:gsLst>
                <a:lin ang="5400000" scaled="0"/>
              </a:gradFill>
              <a:ln w="12700" cap="flat">
                <a:noFill/>
                <a:miter lim="400000"/>
              </a:ln>
              <a:effectLst/>
            </c:spPr>
          </c:dPt>
          <c:dPt>
            <c:idx val="1"/>
            <c:explosion val="0"/>
            <c:spPr>
              <a:gradFill flip="none" rotWithShape="1">
                <a:gsLst>
                  <a:gs pos="0">
                    <a:schemeClr val="accent2">
                      <a:hueOff val="-2473793"/>
                      <a:satOff val="-50209"/>
                      <a:lumOff val="23543"/>
                    </a:schemeClr>
                  </a:gs>
                  <a:gs pos="100000">
                    <a:schemeClr val="accent2"/>
                  </a:gs>
                </a:gsLst>
                <a:lin ang="5400000" scaled="0"/>
              </a:gradFill>
              <a:ln w="12700" cap="flat">
                <a:noFill/>
                <a:miter lim="400000"/>
              </a:ln>
              <a:effectLst/>
            </c:spPr>
          </c:dPt>
          <c:dPt>
            <c:idx val="2"/>
            <c:explosion val="0"/>
            <c:spPr>
              <a:gradFill flip="none" rotWithShape="1">
                <a:gsLst>
                  <a:gs pos="0">
                    <a:schemeClr val="accent3">
                      <a:hueOff val="136527"/>
                      <a:satOff val="23858"/>
                      <a:lumOff val="7773"/>
                    </a:schemeClr>
                  </a:gs>
                  <a:gs pos="100000">
                    <a:schemeClr val="accent3">
                      <a:hueOff val="-192295"/>
                      <a:satOff val="2884"/>
                      <a:lumOff val="-7566"/>
                    </a:schemeClr>
                  </a:gs>
                </a:gsLst>
                <a:lin ang="5400000" scaled="0"/>
              </a:gradFill>
              <a:ln w="12700" cap="flat">
                <a:noFill/>
                <a:miter lim="400000"/>
              </a:ln>
              <a:effectLst/>
            </c:spPr>
          </c:dPt>
          <c:dPt>
            <c:idx val="3"/>
            <c:explosion val="0"/>
            <c:spPr>
              <a:gradFill flip="none" rotWithShape="1">
                <a:gsLst>
                  <a:gs pos="0">
                    <a:schemeClr val="accent4">
                      <a:hueOff val="495547"/>
                      <a:lumOff val="5161"/>
                    </a:schemeClr>
                  </a:gs>
                  <a:gs pos="100000">
                    <a:schemeClr val="accent4"/>
                  </a:gs>
                </a:gsLst>
                <a:lin ang="5400000" scaled="0"/>
              </a:gradFill>
              <a:ln w="12700" cap="flat">
                <a:noFill/>
                <a:miter lim="400000"/>
              </a:ln>
              <a:effectLst/>
            </c:spPr>
          </c:dPt>
          <c:dPt>
            <c:idx val="4"/>
            <c:explosion val="0"/>
            <c:spPr>
              <a:gradFill flip="none" rotWithShape="1">
                <a:gsLst>
                  <a:gs pos="0">
                    <a:schemeClr val="accent5">
                      <a:hueOff val="260291"/>
                      <a:satOff val="1998"/>
                      <a:lumOff val="12368"/>
                    </a:schemeClr>
                  </a:gs>
                  <a:gs pos="100000">
                    <a:schemeClr val="accent5"/>
                  </a:gs>
                </a:gsLst>
                <a:lin ang="5400000" scaled="0"/>
              </a:gradFill>
              <a:ln w="12700" cap="flat">
                <a:noFill/>
                <a:miter lim="400000"/>
              </a:ln>
              <a:effectLst/>
            </c:spPr>
          </c:dPt>
          <c:dLbls>
            <c:dLbl>
              <c:idx val="0"/>
              <c:numFmt formatCode="#,##0%" sourceLinked="0"/>
              <c:txPr>
                <a:bodyPr/>
                <a:lstStyle/>
                <a:p>
                  <a:pPr>
                    <a:defRPr b="0" i="0" strike="noStrike" sz="1200" u="none">
                      <a:solidFill>
                        <a:srgbClr val="FFFFFF"/>
                      </a:solidFill>
                      <a:latin typeface="Helvetica"/>
                    </a:defRPr>
                  </a:pPr>
                </a:p>
              </c:txPr>
              <c:dLblPos val="ctr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numFmt formatCode="#,##0%" sourceLinked="0"/>
              <c:txPr>
                <a:bodyPr/>
                <a:lstStyle/>
                <a:p>
                  <a:pPr>
                    <a:defRPr b="0" i="0" strike="noStrike" sz="1200" u="none">
                      <a:solidFill>
                        <a:srgbClr val="FFFFFF"/>
                      </a:solidFill>
                      <a:latin typeface="Helvetica"/>
                    </a:defRPr>
                  </a:pPr>
                </a:p>
              </c:txPr>
              <c:dLblPos val="ctr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numFmt formatCode="#,##0%" sourceLinked="0"/>
              <c:txPr>
                <a:bodyPr/>
                <a:lstStyle/>
                <a:p>
                  <a:pPr>
                    <a:defRPr b="0" i="0" strike="noStrike" sz="1200" u="none">
                      <a:solidFill>
                        <a:srgbClr val="FFFFFF"/>
                      </a:solidFill>
                      <a:latin typeface="Helvetica"/>
                    </a:defRPr>
                  </a:pPr>
                </a:p>
              </c:txPr>
              <c:dLblPos val="ctr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numFmt formatCode="#,##0%" sourceLinked="0"/>
              <c:txPr>
                <a:bodyPr/>
                <a:lstStyle/>
                <a:p>
                  <a:pPr>
                    <a:defRPr b="0" i="0" strike="noStrike" sz="1200" u="none">
                      <a:solidFill>
                        <a:srgbClr val="FFFFFF"/>
                      </a:solidFill>
                      <a:latin typeface="Helvetica"/>
                    </a:defRPr>
                  </a:pPr>
                </a:p>
              </c:txPr>
              <c:dLblPos val="ctr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4"/>
              <c:numFmt formatCode="#,##0%" sourceLinked="0"/>
              <c:txPr>
                <a:bodyPr/>
                <a:lstStyle/>
                <a:p>
                  <a:pPr>
                    <a:defRPr b="0" i="0" strike="noStrike" sz="1200" u="none">
                      <a:solidFill>
                        <a:srgbClr val="FFFFFF"/>
                      </a:solidFill>
                      <a:latin typeface="Helvetica"/>
                    </a:defRPr>
                  </a:pPr>
                </a:p>
              </c:txPr>
              <c:dLblPos val="ctr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#,##0%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FFFFFF"/>
                    </a:solidFill>
                    <a:latin typeface="Helvetica"/>
                  </a:defRPr>
                </a:pPr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noFill/>
                <a:ln w="6350" cap="flat">
                  <a:solidFill>
                    <a:srgbClr val="000000"/>
                  </a:solidFill>
                  <a:prstDash val="solid"/>
                  <a:miter lim="400000"/>
                </a:ln>
                <a:effectLst/>
              </c:spPr>
            </c:leaderLines>
          </c:dLbls>
          <c:cat>
            <c:strRef>
              <c:f>Sheet1!$B$1:$F$1</c:f>
              <c:strCache>
                <c:ptCount val="5"/>
                <c:pt idx="0">
                  <c:v>$20,000 - $40,000</c:v>
                </c:pt>
                <c:pt idx="1">
                  <c:v>$40,000 - $60,000</c:v>
                </c:pt>
                <c:pt idx="2">
                  <c:v>$60,000 - $80,000</c:v>
                </c:pt>
                <c:pt idx="3">
                  <c:v>$80,000 - $100,000</c:v>
                </c:pt>
                <c:pt idx="4">
                  <c:v>Above $100,000</c:v>
                </c:pt>
              </c:strCache>
            </c:strRef>
          </c:cat>
          <c:val>
            <c:numRef>
              <c:f>Sheet1!$B$2:$F$2</c:f>
              <c:numCache>
                <c:ptCount val="5"/>
                <c:pt idx="0">
                  <c:v>2.000000</c:v>
                </c:pt>
                <c:pt idx="1">
                  <c:v>16.000000</c:v>
                </c:pt>
                <c:pt idx="2">
                  <c:v>35.000000</c:v>
                </c:pt>
                <c:pt idx="3">
                  <c:v>34.000000</c:v>
                </c:pt>
                <c:pt idx="4">
                  <c:v>14.000000</c:v>
                </c:pt>
              </c:numCache>
            </c:numRef>
          </c:val>
        </c:ser>
        <c:firstSliceAng val="0"/>
      </c:pieChart>
      <c:spPr>
        <a:noFill/>
        <a:ln w="12700" cap="flat">
          <a:noFill/>
          <a:miter lim="400000"/>
        </a:ln>
        <a:effectLst/>
      </c:spPr>
    </c:plotArea>
    <c:plotVisOnly val="1"/>
    <c:dispBlanksAs val="gap"/>
  </c:chart>
  <c:spPr>
    <a:noFill/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roundedCorners val="0"/>
  <c:chart>
    <c:autoTitleDeleted val="1"/>
    <c:plotArea>
      <c:layout>
        <c:manualLayout>
          <c:layoutTarget val="inner"/>
          <c:xMode val="edge"/>
          <c:yMode val="edge"/>
          <c:x val="0.0590356"/>
          <c:y val="0.0392533"/>
          <c:w val="0.928989"/>
          <c:h val="0.897545"/>
        </c:manualLayout>
      </c:layout>
      <c:lineChart>
        <c:grouping val="standard"/>
        <c:varyColors val="0"/>
        <c:ser>
          <c:idx val="0"/>
          <c:order val="0"/>
          <c:tx>
            <c:strRef>
              <c:f>Sheet1!$A$2</c:f>
              <c:strCache/>
            </c:strRef>
          </c:tx>
          <c:spPr>
            <a:solidFill>
              <a:srgbClr val="FFFFFF"/>
            </a:solidFill>
            <a:ln w="50800" cap="flat">
              <a:solidFill>
                <a:schemeClr val="accent1">
                  <a:satOff val="-3355"/>
                  <a:lumOff val="26614"/>
                </a:schemeClr>
              </a:solidFill>
              <a:prstDash val="solid"/>
              <a:miter lim="400000"/>
            </a:ln>
            <a:effectLst/>
          </c:spPr>
          <c:marker>
            <c:symbol val="circle"/>
            <c:size val="10"/>
            <c:spPr>
              <a:solidFill>
                <a:srgbClr val="FFFFFF"/>
              </a:solidFill>
              <a:ln w="50800" cap="flat">
                <a:solidFill>
                  <a:schemeClr val="accent1">
                    <a:satOff val="-3355"/>
                    <a:lumOff val="26614"/>
                  </a:schemeClr>
                </a:solidFill>
                <a:prstDash val="solid"/>
                <a:miter lim="400000"/>
              </a:ln>
              <a:effectLst/>
            </c:spPr>
          </c:marker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Helvetica"/>
                  </a:defRPr>
                </a:pPr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Sheet1!$B$1:$E$1</c:f>
              <c:strCache>
                <c:ptCount val="4"/>
                <c:pt idx="0">
                  <c:v>1</c:v>
                </c:pt>
                <c:pt idx="1">
                  <c:v>2-3</c:v>
                </c:pt>
                <c:pt idx="2">
                  <c:v>4-8</c:v>
                </c:pt>
                <c:pt idx="3">
                  <c:v>9+</c:v>
                </c:pt>
              </c:strCache>
            </c:strRef>
          </c:cat>
          <c:val>
            <c:numRef>
              <c:f>Sheet1!$B$2:$E$2</c:f>
              <c:numCache>
                <c:ptCount val="4"/>
                <c:pt idx="0">
                  <c:v>68000.000000</c:v>
                </c:pt>
                <c:pt idx="1">
                  <c:v>74583.000000</c:v>
                </c:pt>
                <c:pt idx="2">
                  <c:v>90740.000000</c:v>
                </c:pt>
                <c:pt idx="3">
                  <c:v>86666.000000</c:v>
                </c:pt>
              </c:numCache>
            </c:numRef>
          </c:val>
          <c:smooth val="0"/>
        </c:ser>
        <c:marker val="1"/>
        <c:axId val="2094734552"/>
        <c:axId val="2094734553"/>
      </c:lineChart>
      <c:catAx>
        <c:axId val="209473455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low"/>
        <c:spPr>
          <a:ln w="12700" cap="flat">
            <a:solidFill>
              <a:srgbClr val="000000"/>
            </a:solidFill>
            <a:prstDash val="solid"/>
            <a:miter lim="400000"/>
          </a:ln>
        </c:spPr>
        <c:txPr>
          <a:bodyPr rot="0"/>
          <a:lstStyle/>
          <a:p>
            <a:pPr>
              <a:defRPr b="0" i="0" strike="noStrike" sz="1000" u="none">
                <a:solidFill>
                  <a:srgbClr val="000000"/>
                </a:solidFill>
                <a:latin typeface="Helvetica"/>
              </a:defRPr>
            </a:pPr>
          </a:p>
        </c:txPr>
        <c:crossAx val="2094734553"/>
        <c:crosses val="autoZero"/>
        <c:auto val="1"/>
        <c:lblAlgn val="ctr"/>
        <c:noMultiLvlLbl val="1"/>
      </c:catAx>
      <c:valAx>
        <c:axId val="2094734553"/>
        <c:scaling>
          <c:orientation val="minMax"/>
        </c:scaling>
        <c:delete val="0"/>
        <c:axPos val="l"/>
        <c:majorGridlines>
          <c:spPr>
            <a:ln w="3175" cap="flat">
              <a:solidFill>
                <a:srgbClr val="B8B8B8"/>
              </a:solidFill>
              <a:prstDash val="solid"/>
              <a:miter lim="400000"/>
            </a:ln>
          </c:spPr>
        </c:majorGridlines>
        <c:numFmt formatCode="General" sourceLinked="0"/>
        <c:majorTickMark val="none"/>
        <c:minorTickMark val="none"/>
        <c:tickLblPos val="nextTo"/>
        <c:spPr>
          <a:ln w="12700" cap="flat">
            <a:noFill/>
            <a:prstDash val="solid"/>
            <a:miter lim="400000"/>
          </a:ln>
        </c:spPr>
        <c:txPr>
          <a:bodyPr rot="0"/>
          <a:lstStyle/>
          <a:p>
            <a:pPr>
              <a:defRPr b="0" i="0" strike="noStrike" sz="1000" u="none">
                <a:solidFill>
                  <a:srgbClr val="000000"/>
                </a:solidFill>
                <a:latin typeface="Helvetica"/>
              </a:defRPr>
            </a:pPr>
          </a:p>
        </c:txPr>
        <c:crossAx val="2094734552"/>
        <c:crosses val="autoZero"/>
        <c:crossBetween val="midCat"/>
        <c:majorUnit val="25000"/>
        <c:minorUnit val="12500"/>
      </c:valAx>
      <c:spPr>
        <a:noFill/>
        <a:ln w="12700" cap="flat">
          <a:noFill/>
          <a:miter lim="400000"/>
        </a:ln>
        <a:effectLst/>
      </c:spPr>
    </c:plotArea>
    <c:plotVisOnly val="1"/>
    <c:dispBlanksAs val="gap"/>
  </c:chart>
  <c:spPr>
    <a:noFill/>
    <a:ln>
      <a:noFill/>
    </a:ln>
    <a:effectLst/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roundedCorners val="0"/>
  <c:chart>
    <c:autoTitleDeleted val="1"/>
    <c:plotArea>
      <c:layout>
        <c:manualLayout>
          <c:layoutTarget val="inner"/>
          <c:xMode val="edge"/>
          <c:yMode val="edge"/>
          <c:x val="0.005"/>
          <c:y val="0.005"/>
          <c:w val="0.99"/>
          <c:h val="0.9875"/>
        </c:manualLayout>
      </c:layout>
      <c:pieChart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/>
                </c:pt>
              </c:strCache>
            </c:strRef>
          </c:tx>
          <c:spPr>
            <a:gradFill flip="none" rotWithShape="1">
              <a:gsLst>
                <a:gs pos="0">
                  <a:schemeClr val="accent1">
                    <a:satOff val="-3355"/>
                    <a:lumOff val="26614"/>
                  </a:schemeClr>
                </a:gs>
                <a:gs pos="100000">
                  <a:schemeClr val="accent1"/>
                </a:gs>
              </a:gsLst>
              <a:lin ang="5400000" scaled="0"/>
            </a:gradFill>
            <a:ln w="12700" cap="flat">
              <a:noFill/>
              <a:miter lim="400000"/>
            </a:ln>
            <a:effectLst/>
          </c:spPr>
          <c:explosion val="0"/>
          <c:dPt>
            <c:idx val="0"/>
            <c:explosion val="0"/>
            <c:spPr>
              <a:gradFill flip="none" rotWithShape="1">
                <a:gsLst>
                  <a:gs pos="0">
                    <a:schemeClr val="accent1">
                      <a:satOff val="-3355"/>
                      <a:lumOff val="26614"/>
                    </a:schemeClr>
                  </a:gs>
                  <a:gs pos="100000">
                    <a:schemeClr val="accent1"/>
                  </a:gs>
                </a:gsLst>
                <a:lin ang="5400000" scaled="0"/>
              </a:gradFill>
              <a:ln w="12700" cap="flat">
                <a:noFill/>
                <a:miter lim="400000"/>
              </a:ln>
              <a:effectLst/>
            </c:spPr>
          </c:dPt>
          <c:dPt>
            <c:idx val="1"/>
            <c:explosion val="0"/>
            <c:spPr>
              <a:gradFill flip="none" rotWithShape="1">
                <a:gsLst>
                  <a:gs pos="0">
                    <a:schemeClr val="accent2">
                      <a:hueOff val="-2473793"/>
                      <a:satOff val="-50209"/>
                      <a:lumOff val="23543"/>
                    </a:schemeClr>
                  </a:gs>
                  <a:gs pos="100000">
                    <a:schemeClr val="accent2"/>
                  </a:gs>
                </a:gsLst>
                <a:lin ang="5400000" scaled="0"/>
              </a:gradFill>
              <a:ln w="12700" cap="flat">
                <a:noFill/>
                <a:miter lim="400000"/>
              </a:ln>
              <a:effectLst/>
            </c:spPr>
          </c:dPt>
          <c:dPt>
            <c:idx val="2"/>
            <c:explosion val="0"/>
            <c:spPr>
              <a:gradFill flip="none" rotWithShape="1">
                <a:gsLst>
                  <a:gs pos="0">
                    <a:schemeClr val="accent3">
                      <a:hueOff val="136527"/>
                      <a:satOff val="23858"/>
                      <a:lumOff val="7773"/>
                    </a:schemeClr>
                  </a:gs>
                  <a:gs pos="100000">
                    <a:schemeClr val="accent3">
                      <a:hueOff val="-192295"/>
                      <a:satOff val="2884"/>
                      <a:lumOff val="-7566"/>
                    </a:schemeClr>
                  </a:gs>
                </a:gsLst>
                <a:lin ang="5400000" scaled="0"/>
              </a:gradFill>
              <a:ln w="12700" cap="flat">
                <a:noFill/>
                <a:miter lim="400000"/>
              </a:ln>
              <a:effectLst/>
            </c:spPr>
          </c:dPt>
          <c:dPt>
            <c:idx val="3"/>
            <c:explosion val="0"/>
            <c:spPr>
              <a:gradFill flip="none" rotWithShape="1">
                <a:gsLst>
                  <a:gs pos="0">
                    <a:schemeClr val="accent4">
                      <a:hueOff val="495547"/>
                      <a:lumOff val="5161"/>
                    </a:schemeClr>
                  </a:gs>
                  <a:gs pos="100000">
                    <a:schemeClr val="accent4"/>
                  </a:gs>
                </a:gsLst>
                <a:lin ang="5400000" scaled="0"/>
              </a:gradFill>
              <a:ln w="12700" cap="flat">
                <a:noFill/>
                <a:miter lim="400000"/>
              </a:ln>
              <a:effectLst/>
            </c:spPr>
          </c:dPt>
          <c:dPt>
            <c:idx val="4"/>
            <c:explosion val="0"/>
            <c:spPr>
              <a:gradFill flip="none" rotWithShape="1">
                <a:gsLst>
                  <a:gs pos="0">
                    <a:schemeClr val="accent5">
                      <a:hueOff val="260291"/>
                      <a:satOff val="1998"/>
                      <a:lumOff val="12368"/>
                    </a:schemeClr>
                  </a:gs>
                  <a:gs pos="100000">
                    <a:schemeClr val="accent5"/>
                  </a:gs>
                </a:gsLst>
                <a:lin ang="5400000" scaled="0"/>
              </a:gradFill>
              <a:ln w="12700" cap="flat">
                <a:noFill/>
                <a:miter lim="400000"/>
              </a:ln>
              <a:effectLst/>
            </c:spPr>
          </c:dPt>
          <c:dLbls>
            <c:dLbl>
              <c:idx val="0"/>
              <c:numFmt formatCode="#,##0%" sourceLinked="0"/>
              <c:txPr>
                <a:bodyPr/>
                <a:lstStyle/>
                <a:p>
                  <a:pPr>
                    <a:defRPr b="0" i="0" strike="noStrike" sz="1200" u="none">
                      <a:solidFill>
                        <a:srgbClr val="FFFFFF"/>
                      </a:solidFill>
                      <a:latin typeface="Helvetica"/>
                    </a:defRPr>
                  </a:pPr>
                </a:p>
              </c:txPr>
              <c:dLblPos val="ctr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numFmt formatCode="#,##0%" sourceLinked="0"/>
              <c:txPr>
                <a:bodyPr/>
                <a:lstStyle/>
                <a:p>
                  <a:pPr>
                    <a:defRPr b="0" i="0" strike="noStrike" sz="1200" u="none">
                      <a:solidFill>
                        <a:srgbClr val="FFFFFF"/>
                      </a:solidFill>
                      <a:latin typeface="Helvetica"/>
                    </a:defRPr>
                  </a:pPr>
                </a:p>
              </c:txPr>
              <c:dLblPos val="ctr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numFmt formatCode="#,##0%" sourceLinked="0"/>
              <c:txPr>
                <a:bodyPr/>
                <a:lstStyle/>
                <a:p>
                  <a:pPr>
                    <a:defRPr b="0" i="0" strike="noStrike" sz="1200" u="none">
                      <a:solidFill>
                        <a:srgbClr val="FFFFFF"/>
                      </a:solidFill>
                      <a:latin typeface="Helvetica"/>
                    </a:defRPr>
                  </a:pPr>
                </a:p>
              </c:txPr>
              <c:dLblPos val="ctr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numFmt formatCode="#,##0%" sourceLinked="0"/>
              <c:txPr>
                <a:bodyPr/>
                <a:lstStyle/>
                <a:p>
                  <a:pPr>
                    <a:defRPr b="0" i="0" strike="noStrike" sz="1200" u="none">
                      <a:solidFill>
                        <a:srgbClr val="FFFFFF"/>
                      </a:solidFill>
                      <a:latin typeface="Helvetica"/>
                    </a:defRPr>
                  </a:pPr>
                </a:p>
              </c:txPr>
              <c:dLblPos val="ctr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4"/>
              <c:numFmt formatCode="#,##0%" sourceLinked="0"/>
              <c:txPr>
                <a:bodyPr/>
                <a:lstStyle/>
                <a:p>
                  <a:pPr>
                    <a:defRPr b="0" i="0" strike="noStrike" sz="1200" u="none">
                      <a:solidFill>
                        <a:srgbClr val="FFFFFF"/>
                      </a:solidFill>
                      <a:latin typeface="Helvetica"/>
                    </a:defRPr>
                  </a:pPr>
                </a:p>
              </c:txPr>
              <c:dLblPos val="ctr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#,##0%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FFFFFF"/>
                    </a:solidFill>
                    <a:latin typeface="Helvetica"/>
                  </a:defRPr>
                </a:pPr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noFill/>
                <a:ln w="6350" cap="flat">
                  <a:solidFill>
                    <a:srgbClr val="000000"/>
                  </a:solidFill>
                  <a:prstDash val="solid"/>
                  <a:miter lim="400000"/>
                </a:ln>
                <a:effectLst/>
              </c:spPr>
            </c:leaderLines>
          </c:dLbls>
          <c:cat>
            <c:strRef>
              <c:f>Sheet1!$B$1:$F$1</c:f>
              <c:strCache>
                <c:ptCount val="5"/>
                <c:pt idx="0">
                  <c:v>1-10</c:v>
                </c:pt>
                <c:pt idx="1">
                  <c:v>10-100</c:v>
                </c:pt>
                <c:pt idx="2">
                  <c:v>100-1,000</c:v>
                </c:pt>
                <c:pt idx="3">
                  <c:v>1,000 - 10,000</c:v>
                </c:pt>
                <c:pt idx="4">
                  <c:v>10,000+</c:v>
                </c:pt>
              </c:strCache>
            </c:strRef>
          </c:cat>
          <c:val>
            <c:numRef>
              <c:f>Sheet1!$B$2:$F$2</c:f>
              <c:numCache>
                <c:ptCount val="5"/>
                <c:pt idx="0">
                  <c:v>0.078000</c:v>
                </c:pt>
                <c:pt idx="1">
                  <c:v>0.184400</c:v>
                </c:pt>
                <c:pt idx="2">
                  <c:v>0.255300</c:v>
                </c:pt>
                <c:pt idx="3">
                  <c:v>0.219900</c:v>
                </c:pt>
                <c:pt idx="4">
                  <c:v>0.262400</c:v>
                </c:pt>
              </c:numCache>
            </c:numRef>
          </c:val>
        </c:ser>
        <c:firstSliceAng val="0"/>
      </c:pieChart>
      <c:spPr>
        <a:noFill/>
        <a:ln w="12700" cap="flat">
          <a:noFill/>
          <a:miter lim="400000"/>
        </a:ln>
        <a:effectLst/>
      </c:spPr>
    </c:plotArea>
    <c:plotVisOnly val="1"/>
    <c:dispBlanksAs val="gap"/>
  </c:chart>
  <c:spPr>
    <a:noFill/>
    <a:ln>
      <a:noFill/>
    </a:ln>
    <a:effectLst/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roundedCorners val="0"/>
  <c:chart>
    <c:autoTitleDeleted val="1"/>
    <c:plotArea>
      <c:layout>
        <c:manualLayout>
          <c:layoutTarget val="inner"/>
          <c:xMode val="edge"/>
          <c:yMode val="edge"/>
          <c:x val="0.005"/>
          <c:y val="0.005"/>
          <c:w val="0.99"/>
          <c:h val="0.9875"/>
        </c:manualLayout>
      </c:layout>
      <c:pieChart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Count</c:v>
                </c:pt>
              </c:strCache>
            </c:strRef>
          </c:tx>
          <c:spPr>
            <a:gradFill flip="none" rotWithShape="1">
              <a:gsLst>
                <a:gs pos="0">
                  <a:schemeClr val="accent1">
                    <a:satOff val="-3355"/>
                    <a:lumOff val="26614"/>
                  </a:schemeClr>
                </a:gs>
                <a:gs pos="100000">
                  <a:schemeClr val="accent1"/>
                </a:gs>
              </a:gsLst>
              <a:lin ang="5400000" scaled="0"/>
            </a:gradFill>
            <a:ln w="12700" cap="flat">
              <a:noFill/>
              <a:miter lim="400000"/>
            </a:ln>
            <a:effectLst/>
          </c:spPr>
          <c:explosion val="0"/>
          <c:dPt>
            <c:idx val="0"/>
            <c:explosion val="0"/>
            <c:spPr>
              <a:gradFill flip="none" rotWithShape="1">
                <a:gsLst>
                  <a:gs pos="0">
                    <a:schemeClr val="accent1">
                      <a:satOff val="-3355"/>
                      <a:lumOff val="26614"/>
                    </a:schemeClr>
                  </a:gs>
                  <a:gs pos="100000">
                    <a:schemeClr val="accent1"/>
                  </a:gs>
                </a:gsLst>
                <a:lin ang="5400000" scaled="0"/>
              </a:gradFill>
              <a:ln w="12700" cap="flat">
                <a:noFill/>
                <a:miter lim="400000"/>
              </a:ln>
              <a:effectLst/>
            </c:spPr>
          </c:dPt>
          <c:dPt>
            <c:idx val="1"/>
            <c:explosion val="0"/>
            <c:spPr>
              <a:gradFill flip="none" rotWithShape="1">
                <a:gsLst>
                  <a:gs pos="0">
                    <a:schemeClr val="accent2">
                      <a:hueOff val="-2473793"/>
                      <a:satOff val="-50209"/>
                      <a:lumOff val="23543"/>
                    </a:schemeClr>
                  </a:gs>
                  <a:gs pos="100000">
                    <a:schemeClr val="accent2"/>
                  </a:gs>
                </a:gsLst>
                <a:lin ang="5400000" scaled="0"/>
              </a:gradFill>
              <a:ln w="12700" cap="flat">
                <a:noFill/>
                <a:miter lim="400000"/>
              </a:ln>
              <a:effectLst/>
            </c:spPr>
          </c:dPt>
          <c:dLbls>
            <c:dLbl>
              <c:idx val="0"/>
              <c:numFmt formatCode="#,##0%" sourceLinked="0"/>
              <c:txPr>
                <a:bodyPr/>
                <a:lstStyle/>
                <a:p>
                  <a:pPr>
                    <a:defRPr b="0" i="0" strike="noStrike" sz="1200" u="none">
                      <a:solidFill>
                        <a:srgbClr val="FFFFFF"/>
                      </a:solidFill>
                      <a:latin typeface="Helvetica"/>
                    </a:defRPr>
                  </a:pPr>
                </a:p>
              </c:txPr>
              <c:dLblPos val="ctr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numFmt formatCode="#,##0%" sourceLinked="0"/>
              <c:txPr>
                <a:bodyPr/>
                <a:lstStyle/>
                <a:p>
                  <a:pPr>
                    <a:defRPr b="0" i="0" strike="noStrike" sz="1200" u="none">
                      <a:solidFill>
                        <a:srgbClr val="FFFFFF"/>
                      </a:solidFill>
                      <a:latin typeface="Helvetica"/>
                    </a:defRPr>
                  </a:pPr>
                </a:p>
              </c:txPr>
              <c:dLblPos val="ctr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#,##0%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FFFFFF"/>
                    </a:solidFill>
                    <a:latin typeface="Helvetica"/>
                  </a:defRPr>
                </a:pPr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noFill/>
                <a:ln w="6350" cap="flat">
                  <a:solidFill>
                    <a:srgbClr val="000000"/>
                  </a:solidFill>
                  <a:prstDash val="solid"/>
                  <a:miter lim="400000"/>
                </a:ln>
                <a:effectLst/>
              </c:spPr>
            </c:leaderLines>
          </c:dLbls>
          <c:cat>
            <c:strRef>
              <c:f>Sheet1!$B$1:$C$1</c:f>
              <c:strCache>
                <c:ptCount val="2"/>
                <c:pt idx="0">
                  <c:v>1-100</c:v>
                </c:pt>
                <c:pt idx="1">
                  <c:v>100+</c:v>
                </c:pt>
              </c:strCache>
            </c:strRef>
          </c:cat>
          <c:val>
            <c:numRef>
              <c:f>Sheet1!$B$2:$C$2</c:f>
              <c:numCache>
                <c:ptCount val="2"/>
                <c:pt idx="0">
                  <c:v>37.000000</c:v>
                </c:pt>
                <c:pt idx="1">
                  <c:v>104.000000</c:v>
                </c:pt>
              </c:numCache>
            </c:numRef>
          </c:val>
        </c:ser>
        <c:firstSliceAng val="0"/>
      </c:pieChart>
      <c:spPr>
        <a:noFill/>
        <a:ln w="12700" cap="flat">
          <a:noFill/>
          <a:miter lim="400000"/>
        </a:ln>
        <a:effectLst/>
      </c:spPr>
    </c:plotArea>
    <c:plotVisOnly val="1"/>
    <c:dispBlanksAs val="gap"/>
  </c:chart>
  <c:spPr>
    <a:noFill/>
    <a:ln>
      <a:noFill/>
    </a:ln>
    <a:effectLst/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roundedCorners val="0"/>
  <c:chart>
    <c:autoTitleDeleted val="1"/>
    <c:plotArea>
      <c:layout>
        <c:manualLayout>
          <c:layoutTarget val="inner"/>
          <c:xMode val="edge"/>
          <c:yMode val="edge"/>
          <c:x val="0.0337016"/>
          <c:y val="0.160425"/>
          <c:w val="0.961298"/>
          <c:h val="0.79874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Full-stack developer (does everything)</c:v>
                </c:pt>
              </c:strCache>
            </c:strRef>
          </c:tx>
          <c:spPr>
            <a:gradFill flip="none" rotWithShape="1">
              <a:gsLst>
                <a:gs pos="0">
                  <a:schemeClr val="accent1">
                    <a:satOff val="-3355"/>
                    <a:lumOff val="26614"/>
                  </a:schemeClr>
                </a:gs>
                <a:gs pos="100000">
                  <a:schemeClr val="accent1"/>
                </a:gs>
              </a:gsLst>
              <a:lin ang="5400000" scaled="0"/>
            </a:gradFill>
            <a:ln w="12700" cap="flat">
              <a:noFill/>
              <a:miter lim="400000"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FFFFFF"/>
                    </a:solidFill>
                    <a:effectLst>
                      <a:outerShdw sx="100000" sy="100000" kx="0" ky="0" algn="tl" rotWithShape="1" blurRad="63500" dist="38100" dir="5273901">
                        <a:srgbClr val="000000">
                          <a:alpha val="100000"/>
                        </a:srgbClr>
                      </a:outerShdw>
                    </a:effectLst>
                    <a:latin typeface="Helvetica"/>
                  </a:defRPr>
                </a:pPr>
              </a:p>
            </c:txPr>
            <c:dLblPos val="inEnd"/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Sheet1!$B$1:$E$1</c:f>
              <c:strCache>
                <c:ptCount val="4"/>
                <c:pt idx="0">
                  <c:v>1</c:v>
                </c:pt>
                <c:pt idx="1">
                  <c:v>2-3</c:v>
                </c:pt>
                <c:pt idx="2">
                  <c:v>4-8</c:v>
                </c:pt>
                <c:pt idx="3">
                  <c:v>9+</c:v>
                </c:pt>
              </c:strCache>
            </c:strRef>
          </c:cat>
          <c:val>
            <c:numRef>
              <c:f>Sheet1!$B$2:$E$2</c:f>
              <c:numCache>
                <c:ptCount val="4"/>
                <c:pt idx="0">
                  <c:v>25.000000</c:v>
                </c:pt>
                <c:pt idx="1">
                  <c:v>56.000000</c:v>
                </c:pt>
                <c:pt idx="2">
                  <c:v>32.000000</c:v>
                </c:pt>
                <c:pt idx="3">
                  <c:v>10.000000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Frontend developer (specializes in browser Javascript)</c:v>
                </c:pt>
              </c:strCache>
            </c:strRef>
          </c:tx>
          <c:spPr>
            <a:gradFill flip="none" rotWithShape="1">
              <a:gsLst>
                <a:gs pos="0">
                  <a:schemeClr val="accent2">
                    <a:hueOff val="-2473793"/>
                    <a:satOff val="-50209"/>
                    <a:lumOff val="23543"/>
                  </a:schemeClr>
                </a:gs>
                <a:gs pos="100000">
                  <a:schemeClr val="accent2"/>
                </a:gs>
              </a:gsLst>
              <a:lin ang="5400000" scaled="0"/>
            </a:gradFill>
            <a:ln w="12700" cap="flat">
              <a:noFill/>
              <a:miter lim="400000"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FFFFFF"/>
                    </a:solidFill>
                    <a:effectLst>
                      <a:outerShdw sx="100000" sy="100000" kx="0" ky="0" algn="tl" rotWithShape="1" blurRad="63500" dist="38100" dir="5273901">
                        <a:srgbClr val="000000">
                          <a:alpha val="100000"/>
                        </a:srgbClr>
                      </a:outerShdw>
                    </a:effectLst>
                    <a:latin typeface="Helvetica"/>
                  </a:defRPr>
                </a:pPr>
              </a:p>
            </c:txPr>
            <c:dLblPos val="inEnd"/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Sheet1!$B$1:$E$1</c:f>
              <c:strCache>
                <c:ptCount val="4"/>
                <c:pt idx="0">
                  <c:v>1</c:v>
                </c:pt>
                <c:pt idx="1">
                  <c:v>2-3</c:v>
                </c:pt>
                <c:pt idx="2">
                  <c:v>4-8</c:v>
                </c:pt>
                <c:pt idx="3">
                  <c:v>9+</c:v>
                </c:pt>
              </c:strCache>
            </c:strRef>
          </c:cat>
          <c:val>
            <c:numRef>
              <c:f>Sheet1!$B$3:$E$3</c:f>
              <c:numCache>
                <c:ptCount val="4"/>
                <c:pt idx="0">
                  <c:v>3.000000</c:v>
                </c:pt>
                <c:pt idx="1">
                  <c:v>14.000000</c:v>
                </c:pt>
                <c:pt idx="2">
                  <c:v>9.000000</c:v>
                </c:pt>
                <c:pt idx="3">
                  <c:v>8.000000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Backend developer (specializes in server-side concerns)</c:v>
                </c:pt>
              </c:strCache>
            </c:strRef>
          </c:tx>
          <c:spPr>
            <a:gradFill flip="none" rotWithShape="1">
              <a:gsLst>
                <a:gs pos="0">
                  <a:schemeClr val="accent3">
                    <a:hueOff val="136527"/>
                    <a:satOff val="23858"/>
                    <a:lumOff val="7773"/>
                  </a:schemeClr>
                </a:gs>
                <a:gs pos="100000">
                  <a:schemeClr val="accent3">
                    <a:hueOff val="-192295"/>
                    <a:satOff val="2884"/>
                    <a:lumOff val="-7566"/>
                  </a:schemeClr>
                </a:gs>
              </a:gsLst>
              <a:lin ang="5400000" scaled="0"/>
            </a:gradFill>
            <a:ln w="12700" cap="flat">
              <a:noFill/>
              <a:miter lim="400000"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FFFFFF"/>
                    </a:solidFill>
                    <a:effectLst>
                      <a:outerShdw sx="100000" sy="100000" kx="0" ky="0" algn="tl" rotWithShape="1" blurRad="63500" dist="38100" dir="5273901">
                        <a:srgbClr val="000000">
                          <a:alpha val="100000"/>
                        </a:srgbClr>
                      </a:outerShdw>
                    </a:effectLst>
                    <a:latin typeface="Helvetica"/>
                  </a:defRPr>
                </a:pPr>
              </a:p>
            </c:txPr>
            <c:dLblPos val="inEnd"/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Sheet1!$B$1:$E$1</c:f>
              <c:strCache>
                <c:ptCount val="4"/>
                <c:pt idx="0">
                  <c:v>1</c:v>
                </c:pt>
                <c:pt idx="1">
                  <c:v>2-3</c:v>
                </c:pt>
                <c:pt idx="2">
                  <c:v>4-8</c:v>
                </c:pt>
                <c:pt idx="3">
                  <c:v>9+</c:v>
                </c:pt>
              </c:strCache>
            </c:strRef>
          </c:cat>
          <c:val>
            <c:numRef>
              <c:f>Sheet1!$B$4:$E$4</c:f>
              <c:numCache>
                <c:ptCount val="4"/>
                <c:pt idx="0">
                  <c:v>3.000000</c:v>
                </c:pt>
                <c:pt idx="1">
                  <c:v>20.000000</c:v>
                </c:pt>
                <c:pt idx="2">
                  <c:v>17.000000</c:v>
                </c:pt>
                <c:pt idx="3">
                  <c:v>8.000000</c:v>
                </c:pt>
              </c:numCache>
            </c:numRef>
          </c:val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DevOps engineer (specializes in deployment concerns)</c:v>
                </c:pt>
              </c:strCache>
            </c:strRef>
          </c:tx>
          <c:spPr>
            <a:gradFill flip="none" rotWithShape="1">
              <a:gsLst>
                <a:gs pos="0">
                  <a:schemeClr val="accent4">
                    <a:hueOff val="495547"/>
                    <a:lumOff val="5161"/>
                  </a:schemeClr>
                </a:gs>
                <a:gs pos="100000">
                  <a:schemeClr val="accent4"/>
                </a:gs>
              </a:gsLst>
              <a:lin ang="5400000" scaled="0"/>
            </a:gradFill>
            <a:ln w="12700" cap="flat">
              <a:noFill/>
              <a:miter lim="400000"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FFFFFF"/>
                    </a:solidFill>
                    <a:effectLst>
                      <a:outerShdw sx="100000" sy="100000" kx="0" ky="0" algn="tl" rotWithShape="1" blurRad="63500" dist="38100" dir="5273901">
                        <a:srgbClr val="000000">
                          <a:alpha val="100000"/>
                        </a:srgbClr>
                      </a:outerShdw>
                    </a:effectLst>
                    <a:latin typeface="Helvetica"/>
                  </a:defRPr>
                </a:pPr>
              </a:p>
            </c:txPr>
            <c:dLblPos val="inEnd"/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Sheet1!$B$1:$E$1</c:f>
              <c:strCache>
                <c:ptCount val="4"/>
                <c:pt idx="0">
                  <c:v>1</c:v>
                </c:pt>
                <c:pt idx="1">
                  <c:v>2-3</c:v>
                </c:pt>
                <c:pt idx="2">
                  <c:v>4-8</c:v>
                </c:pt>
                <c:pt idx="3">
                  <c:v>9+</c:v>
                </c:pt>
              </c:strCache>
            </c:strRef>
          </c:cat>
          <c:val>
            <c:numRef>
              <c:f>Sheet1!$B$5:$E$5</c:f>
              <c:numCache>
                <c:ptCount val="4"/>
                <c:pt idx="0">
                  <c:v>2.000000</c:v>
                </c:pt>
                <c:pt idx="1">
                  <c:v>8.000000</c:v>
                </c:pt>
                <c:pt idx="2">
                  <c:v>12.000000</c:v>
                </c:pt>
                <c:pt idx="3">
                  <c:v>4.000000</c:v>
                </c:pt>
              </c:numCache>
            </c:numRef>
          </c:val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Testing developer (specializes in writing tests)</c:v>
                </c:pt>
              </c:strCache>
            </c:strRef>
          </c:tx>
          <c:spPr>
            <a:gradFill flip="none" rotWithShape="1">
              <a:gsLst>
                <a:gs pos="0">
                  <a:schemeClr val="accent5">
                    <a:hueOff val="260291"/>
                    <a:satOff val="1998"/>
                    <a:lumOff val="12368"/>
                  </a:schemeClr>
                </a:gs>
                <a:gs pos="100000">
                  <a:schemeClr val="accent5"/>
                </a:gs>
              </a:gsLst>
              <a:lin ang="5400000" scaled="0"/>
            </a:gradFill>
            <a:ln w="12700" cap="flat">
              <a:noFill/>
              <a:miter lim="400000"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FFFFFF"/>
                    </a:solidFill>
                    <a:effectLst>
                      <a:outerShdw sx="100000" sy="100000" kx="0" ky="0" algn="tl" rotWithShape="1" blurRad="63500" dist="38100" dir="5273901">
                        <a:srgbClr val="000000">
                          <a:alpha val="100000"/>
                        </a:srgbClr>
                      </a:outerShdw>
                    </a:effectLst>
                    <a:latin typeface="Helvetica"/>
                  </a:defRPr>
                </a:pPr>
              </a:p>
            </c:txPr>
            <c:dLblPos val="inEnd"/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Sheet1!$B$1:$E$1</c:f>
              <c:strCache>
                <c:ptCount val="4"/>
                <c:pt idx="0">
                  <c:v>1</c:v>
                </c:pt>
                <c:pt idx="1">
                  <c:v>2-3</c:v>
                </c:pt>
                <c:pt idx="2">
                  <c:v>4-8</c:v>
                </c:pt>
                <c:pt idx="3">
                  <c:v>9+</c:v>
                </c:pt>
              </c:strCache>
            </c:strRef>
          </c:cat>
          <c:val>
            <c:numRef>
              <c:f>Sheet1!$B$6:$E$6</c:f>
              <c:numCache>
                <c:ptCount val="4"/>
                <c:pt idx="0">
                  <c:v>3.000000</c:v>
                </c:pt>
                <c:pt idx="1">
                  <c:v>6.000000</c:v>
                </c:pt>
                <c:pt idx="2">
                  <c:v>9.000000</c:v>
                </c:pt>
                <c:pt idx="3">
                  <c:v>0.000000</c:v>
                </c:pt>
              </c:numCache>
            </c:numRef>
          </c:val>
        </c:ser>
        <c:ser>
          <c:idx val="5"/>
          <c:order val="5"/>
          <c:tx>
            <c:strRef>
              <c:f>Sheet1!$A$7</c:f>
              <c:strCache>
                <c:ptCount val="1"/>
                <c:pt idx="0">
                  <c:v>System administrator (maintains servers)</c:v>
                </c:pt>
              </c:strCache>
            </c:strRef>
          </c:tx>
          <c:spPr>
            <a:gradFill flip="none" rotWithShape="1">
              <a:gsLst>
                <a:gs pos="0">
                  <a:schemeClr val="accent6">
                    <a:hueOff val="-337441"/>
                    <a:satOff val="-6596"/>
                    <a:lumOff val="10008"/>
                  </a:schemeClr>
                </a:gs>
                <a:gs pos="100000">
                  <a:schemeClr val="accent6"/>
                </a:gs>
              </a:gsLst>
              <a:lin ang="5400000" scaled="0"/>
            </a:gradFill>
            <a:ln w="12700" cap="flat">
              <a:noFill/>
              <a:miter lim="400000"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FFFFFF"/>
                    </a:solidFill>
                    <a:effectLst>
                      <a:outerShdw sx="100000" sy="100000" kx="0" ky="0" algn="tl" rotWithShape="1" blurRad="63500" dist="38100" dir="5273901">
                        <a:srgbClr val="000000">
                          <a:alpha val="100000"/>
                        </a:srgbClr>
                      </a:outerShdw>
                    </a:effectLst>
                    <a:latin typeface="Helvetica"/>
                  </a:defRPr>
                </a:pPr>
              </a:p>
            </c:txPr>
            <c:dLblPos val="inEnd"/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Sheet1!$B$1:$E$1</c:f>
              <c:strCache>
                <c:ptCount val="4"/>
                <c:pt idx="0">
                  <c:v>1</c:v>
                </c:pt>
                <c:pt idx="1">
                  <c:v>2-3</c:v>
                </c:pt>
                <c:pt idx="2">
                  <c:v>4-8</c:v>
                </c:pt>
                <c:pt idx="3">
                  <c:v>9+</c:v>
                </c:pt>
              </c:strCache>
            </c:strRef>
          </c:cat>
          <c:val>
            <c:numRef>
              <c:f>Sheet1!$B$7:$E$7</c:f>
              <c:numCache>
                <c:ptCount val="4"/>
                <c:pt idx="0">
                  <c:v>3.000000</c:v>
                </c:pt>
                <c:pt idx="1">
                  <c:v>26.000000</c:v>
                </c:pt>
                <c:pt idx="2">
                  <c:v>15.000000</c:v>
                </c:pt>
                <c:pt idx="3">
                  <c:v>5.000000</c:v>
                </c:pt>
              </c:numCache>
            </c:numRef>
          </c:val>
        </c:ser>
        <c:ser>
          <c:idx val="6"/>
          <c:order val="6"/>
          <c:tx>
            <c:strRef>
              <c:f>Sheet1!$A$8</c:f>
              <c:strCache>
                <c:ptCount val="1"/>
                <c:pt idx="0">
                  <c:v>Other</c:v>
                </c:pt>
              </c:strCache>
            </c:strRef>
          </c:tx>
          <c:spPr>
            <a:gradFill flip="none" rotWithShape="1">
              <a:gsLst>
                <a:gs pos="0">
                  <a:schemeClr val="accent1">
                    <a:satOff val="-3355"/>
                    <a:lumOff val="26614"/>
                  </a:schemeClr>
                </a:gs>
                <a:gs pos="100000">
                  <a:schemeClr val="accent1"/>
                </a:gs>
              </a:gsLst>
              <a:lin ang="5400000" scaled="0"/>
            </a:gradFill>
            <a:ln w="12700" cap="flat">
              <a:noFill/>
              <a:miter lim="400000"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FFFFFF"/>
                    </a:solidFill>
                    <a:effectLst>
                      <a:outerShdw sx="100000" sy="100000" kx="0" ky="0" algn="tl" rotWithShape="1" blurRad="63500" dist="38100" dir="5273901">
                        <a:srgbClr val="000000">
                          <a:alpha val="100000"/>
                        </a:srgbClr>
                      </a:outerShdw>
                    </a:effectLst>
                    <a:latin typeface="Helvetica"/>
                  </a:defRPr>
                </a:pPr>
              </a:p>
            </c:txPr>
            <c:dLblPos val="inEnd"/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Sheet1!$B$1:$E$1</c:f>
              <c:strCache>
                <c:ptCount val="4"/>
                <c:pt idx="0">
                  <c:v>1</c:v>
                </c:pt>
                <c:pt idx="1">
                  <c:v>2-3</c:v>
                </c:pt>
                <c:pt idx="2">
                  <c:v>4-8</c:v>
                </c:pt>
                <c:pt idx="3">
                  <c:v>9+</c:v>
                </c:pt>
              </c:strCache>
            </c:strRef>
          </c:cat>
          <c:val>
            <c:numRef>
              <c:f>Sheet1!$B$8:$E$8</c:f>
              <c:numCache>
                <c:ptCount val="4"/>
                <c:pt idx="0">
                  <c:v>1.000000</c:v>
                </c:pt>
                <c:pt idx="1">
                  <c:v>5.000000</c:v>
                </c:pt>
                <c:pt idx="2">
                  <c:v>2.000000</c:v>
                </c:pt>
                <c:pt idx="3">
                  <c:v>1.000000</c:v>
                </c:pt>
              </c:numCache>
            </c:numRef>
          </c:val>
        </c:ser>
        <c:ser>
          <c:idx val="7"/>
          <c:order val="7"/>
          <c:tx>
            <c:strRef>
              <c:f>Sheet1!$A$9</c:f>
              <c:strCache>
                <c:ptCount val="1"/>
                <c:pt idx="0">
                  <c:v>Designer (UX/UI, HTML/CSS)</c:v>
                </c:pt>
              </c:strCache>
            </c:strRef>
          </c:tx>
          <c:spPr>
            <a:gradFill flip="none" rotWithShape="1">
              <a:gsLst>
                <a:gs pos="0">
                  <a:schemeClr val="accent2">
                    <a:hueOff val="-2473793"/>
                    <a:satOff val="-50209"/>
                    <a:lumOff val="23543"/>
                  </a:schemeClr>
                </a:gs>
                <a:gs pos="100000">
                  <a:schemeClr val="accent2"/>
                </a:gs>
              </a:gsLst>
              <a:lin ang="5400000" scaled="0"/>
            </a:gradFill>
            <a:ln w="12700" cap="flat">
              <a:noFill/>
              <a:miter lim="400000"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FFFFFF"/>
                    </a:solidFill>
                    <a:effectLst>
                      <a:outerShdw sx="100000" sy="100000" kx="0" ky="0" algn="tl" rotWithShape="1" blurRad="63500" dist="38100" dir="5273901">
                        <a:srgbClr val="000000">
                          <a:alpha val="100000"/>
                        </a:srgbClr>
                      </a:outerShdw>
                    </a:effectLst>
                    <a:latin typeface="Helvetica"/>
                  </a:defRPr>
                </a:pPr>
              </a:p>
            </c:txPr>
            <c:dLblPos val="inEnd"/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Sheet1!$B$1:$E$1</c:f>
              <c:strCache>
                <c:ptCount val="4"/>
                <c:pt idx="0">
                  <c:v>1</c:v>
                </c:pt>
                <c:pt idx="1">
                  <c:v>2-3</c:v>
                </c:pt>
                <c:pt idx="2">
                  <c:v>4-8</c:v>
                </c:pt>
                <c:pt idx="3">
                  <c:v>9+</c:v>
                </c:pt>
              </c:strCache>
            </c:strRef>
          </c:cat>
          <c:val>
            <c:numRef>
              <c:f>Sheet1!$B$9:$E$9</c:f>
              <c:numCache>
                <c:ptCount val="4"/>
                <c:pt idx="0">
                  <c:v>3.000000</c:v>
                </c:pt>
                <c:pt idx="1">
                  <c:v>20.000000</c:v>
                </c:pt>
                <c:pt idx="2">
                  <c:v>11.000000</c:v>
                </c:pt>
                <c:pt idx="3">
                  <c:v>7.000000</c:v>
                </c:pt>
              </c:numCache>
            </c:numRef>
          </c:val>
        </c:ser>
        <c:gapWidth val="40"/>
        <c:overlap val="100"/>
        <c:axId val="2094734552"/>
        <c:axId val="2094734553"/>
      </c:barChart>
      <c:catAx>
        <c:axId val="209473455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low"/>
        <c:spPr>
          <a:ln w="12700" cap="flat">
            <a:solidFill>
              <a:srgbClr val="000000"/>
            </a:solidFill>
            <a:prstDash val="solid"/>
            <a:miter lim="400000"/>
          </a:ln>
        </c:spPr>
        <c:txPr>
          <a:bodyPr rot="0"/>
          <a:lstStyle/>
          <a:p>
            <a:pPr>
              <a:defRPr b="0" i="0" strike="noStrike" sz="1000" u="none">
                <a:solidFill>
                  <a:srgbClr val="000000"/>
                </a:solidFill>
                <a:latin typeface="Helvetica"/>
              </a:defRPr>
            </a:pPr>
          </a:p>
        </c:txPr>
        <c:crossAx val="2094734553"/>
        <c:crosses val="autoZero"/>
        <c:auto val="1"/>
        <c:lblAlgn val="ctr"/>
        <c:noMultiLvlLbl val="1"/>
      </c:catAx>
      <c:valAx>
        <c:axId val="2094734553"/>
        <c:scaling>
          <c:orientation val="minMax"/>
        </c:scaling>
        <c:delete val="0"/>
        <c:axPos val="l"/>
        <c:majorGridlines>
          <c:spPr>
            <a:ln w="3175" cap="flat">
              <a:solidFill>
                <a:srgbClr val="B8B8B8"/>
              </a:solidFill>
              <a:prstDash val="solid"/>
              <a:miter lim="400000"/>
            </a:ln>
          </c:spPr>
        </c:majorGridlines>
        <c:numFmt formatCode="General" sourceLinked="0"/>
        <c:majorTickMark val="none"/>
        <c:minorTickMark val="none"/>
        <c:tickLblPos val="nextTo"/>
        <c:spPr>
          <a:ln w="12700" cap="flat">
            <a:noFill/>
            <a:prstDash val="solid"/>
            <a:miter lim="400000"/>
          </a:ln>
        </c:spPr>
        <c:txPr>
          <a:bodyPr rot="0"/>
          <a:lstStyle/>
          <a:p>
            <a:pPr>
              <a:defRPr b="0" i="0" strike="noStrike" sz="1000" u="none">
                <a:solidFill>
                  <a:srgbClr val="000000"/>
                </a:solidFill>
                <a:latin typeface="Helvetica"/>
              </a:defRPr>
            </a:pPr>
          </a:p>
        </c:txPr>
        <c:crossAx val="2094734552"/>
        <c:crosses val="autoZero"/>
        <c:crossBetween val="between"/>
        <c:majorUnit val="40"/>
        <c:minorUnit val="20"/>
      </c:valAx>
      <c:spPr>
        <a:noFill/>
        <a:ln w="12700" cap="flat">
          <a:noFill/>
          <a:miter lim="400000"/>
        </a:ln>
        <a:effectLst/>
      </c:spPr>
    </c:plotArea>
    <c:legend>
      <c:legendPos val="t"/>
      <c:layout>
        <c:manualLayout>
          <c:xMode val="edge"/>
          <c:yMode val="edge"/>
          <c:x val="0.056681"/>
          <c:y val="0"/>
          <c:w val="0.92034"/>
          <c:h val="0.149274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 rot="0"/>
        <a:lstStyle/>
        <a:p>
          <a:pPr>
            <a:defRPr b="0" i="0" strike="noStrike" sz="1400" u="none">
              <a:solidFill>
                <a:srgbClr val="000000"/>
              </a:solidFill>
              <a:latin typeface="Helvetica"/>
            </a:defRPr>
          </a:pPr>
        </a:p>
      </c:txPr>
    </c:legend>
    <c:plotVisOnly val="1"/>
    <c:dispBlanksAs val="gap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7" name="Shape 11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/>
          <p:nvPr>
            <p:ph type="body" sz="quarter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/>
          <p:nvPr>
            <p:ph type="body" sz="quarter" idx="13"/>
          </p:nvPr>
        </p:nvSpPr>
        <p:spPr>
          <a:xfrm>
            <a:off x="1270000" y="6362700"/>
            <a:ext cx="10464800" cy="469900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24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–Johnny Appleseed</a:t>
            </a:r>
          </a:p>
        </p:txBody>
      </p:sp>
      <p:sp>
        <p:nvSpPr>
          <p:cNvPr id="94" name="“Type a quote here.”"/>
          <p:cNvSpPr/>
          <p:nvPr>
            <p:ph type="body" sz="quarter" idx="14"/>
          </p:nvPr>
        </p:nvSpPr>
        <p:spPr>
          <a:xfrm>
            <a:off x="1270000" y="4267200"/>
            <a:ext cx="10464800" cy="6858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800"/>
            </a:lvl1pPr>
          </a:lstStyle>
          <a:p>
            <a:pPr/>
            <a:r>
              <a:t>“Type a quote here.” </a:t>
            </a:r>
          </a:p>
        </p:txBody>
      </p:sp>
      <p:sp>
        <p:nvSpPr>
          <p:cNvPr id="95" name="Slide Number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/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Slide Number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/>
          <p:nvPr>
            <p:ph type="pic" idx="13"/>
          </p:nvPr>
        </p:nvSpPr>
        <p:spPr>
          <a:xfrm>
            <a:off x="1606550" y="635000"/>
            <a:ext cx="9779000" cy="59182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itle Text"/>
          <p:cNvSpPr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22" name="Body Level One…"/>
          <p:cNvSpPr/>
          <p:nvPr>
            <p:ph type="body" sz="quarter" idx="1"/>
          </p:nvPr>
        </p:nvSpPr>
        <p:spPr>
          <a:xfrm>
            <a:off x="1270000" y="81915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/>
          <p:nvPr>
            <p:ph type="sldNum" sz="quarter" idx="2"/>
          </p:nvPr>
        </p:nvSpPr>
        <p:spPr>
          <a:xfrm>
            <a:off x="6311798" y="9245600"/>
            <a:ext cx="368504" cy="3810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1" name="Slide Number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/>
          <p:nvPr>
            <p:ph type="pic" sz="half" idx="13"/>
          </p:nvPr>
        </p:nvSpPr>
        <p:spPr>
          <a:xfrm>
            <a:off x="6718300" y="635000"/>
            <a:ext cx="5334000" cy="8229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itle Text"/>
          <p:cNvSpPr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40" name="Body Level One…"/>
          <p:cNvSpPr/>
          <p:nvPr>
            <p:ph type="body" sz="quarter" idx="1"/>
          </p:nvPr>
        </p:nvSpPr>
        <p:spPr>
          <a:xfrm>
            <a:off x="952500" y="4762500"/>
            <a:ext cx="5334000" cy="41021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9" name="Slide Number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7" name="Body Level One…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/>
          <p:nvPr>
            <p:ph type="pic" sz="half" idx="13"/>
          </p:nvPr>
        </p:nvSpPr>
        <p:spPr>
          <a:xfrm>
            <a:off x="6718300" y="26035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itle Text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7" name="Body Level One…"/>
          <p:cNvSpPr/>
          <p:nvPr>
            <p:ph type="body" sz="half" idx="1"/>
          </p:nvPr>
        </p:nvSpPr>
        <p:spPr>
          <a:xfrm>
            <a:off x="952500" y="26035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/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Image"/>
          <p:cNvSpPr/>
          <p:nvPr>
            <p:ph type="pic" sz="quarter" idx="14"/>
          </p:nvPr>
        </p:nvSpPr>
        <p:spPr>
          <a:xfrm>
            <a:off x="6724518" y="889000"/>
            <a:ext cx="5334001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Image"/>
          <p:cNvSpPr/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Slide Number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/>
          <p:nvPr>
            <p:ph type="title"/>
          </p:nvPr>
        </p:nvSpPr>
        <p:spPr>
          <a:xfrm>
            <a:off x="952500" y="4445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/>
          <p:nvPr>
            <p:ph type="body" idx="1"/>
          </p:nvPr>
        </p:nvSpPr>
        <p:spPr>
          <a:xfrm>
            <a:off x="952500" y="26035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/>
          <p:nvPr>
            <p:ph type="sldNum" sz="quarter" idx="2"/>
          </p:nvPr>
        </p:nvSpPr>
        <p:spPr>
          <a:xfrm>
            <a:off x="6311798" y="9251950"/>
            <a:ext cx="368504" cy="3810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800"/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chart" Target="../charts/chart4.xml"/><Relationship Id="rId3" Type="http://schemas.openxmlformats.org/officeDocument/2006/relationships/chart" Target="../charts/chart5.xml"/></Relationships>
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chart" Target="../charts/chart6.xml"/></Relationships>
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hyperlink" Target="mailto:cmthielen@ucdavis.edu" TargetMode="External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chart" Target="../charts/chart1.xml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chart" Target="../charts/chart2.xml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indeed.com" TargetMode="External"/><Relationship Id="rId3" Type="http://schemas.openxmlformats.org/officeDocument/2006/relationships/hyperlink" Target="http://glassdoor.com" TargetMode="External"/></Relationships>
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chart" Target="../charts/chart3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2017 Application Developer Survey"/>
          <p:cNvSpPr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2017 Application Developer Survey</a:t>
            </a:r>
          </a:p>
        </p:txBody>
      </p:sp>
      <p:sp>
        <p:nvSpPr>
          <p:cNvPr id="120" name="Prepared by Christopher Thielen for May 9th, 2017 presentation"/>
          <p:cNvSpPr/>
          <p:nvPr/>
        </p:nvSpPr>
        <p:spPr>
          <a:xfrm>
            <a:off x="8433993" y="9144000"/>
            <a:ext cx="4442614" cy="27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200"/>
            </a:lvl1pPr>
          </a:lstStyle>
          <a:p>
            <a:pPr/>
            <a:r>
              <a:t>Prepared by Christopher Thielen for May 9th, 2017 presentation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Campus Documentation Quality…"/>
          <p:cNvSpPr/>
          <p:nvPr>
            <p:ph type="title"/>
          </p:nvPr>
        </p:nvSpPr>
        <p:spPr>
          <a:xfrm>
            <a:off x="334714" y="444500"/>
            <a:ext cx="12335372" cy="2159000"/>
          </a:xfrm>
          <a:prstGeom prst="rect">
            <a:avLst/>
          </a:prstGeom>
        </p:spPr>
        <p:txBody>
          <a:bodyPr/>
          <a:lstStyle/>
          <a:p>
            <a:pPr>
              <a:defRPr sz="6400"/>
            </a:pPr>
            <a:r>
              <a:t>Campus Documentation Quality</a:t>
            </a:r>
          </a:p>
          <a:p>
            <a:pPr>
              <a:defRPr sz="2400"/>
            </a:pPr>
            <a:r>
              <a:t>“If you need access or information about a campus system or practice,</a:t>
            </a:r>
          </a:p>
          <a:p>
            <a:pPr>
              <a:defRPr sz="2400"/>
            </a:pPr>
            <a:r>
              <a:t>how difficult is it to find a satisfactory answer?”</a:t>
            </a:r>
          </a:p>
        </p:txBody>
      </p:sp>
      <p:graphicFrame>
        <p:nvGraphicFramePr>
          <p:cNvPr id="148" name="Table"/>
          <p:cNvGraphicFramePr/>
          <p:nvPr/>
        </p:nvGraphicFramePr>
        <p:xfrm>
          <a:off x="1117600" y="2965450"/>
          <a:ext cx="10332046" cy="5251699"/>
        </p:xfrm>
        <a:graphic xmlns:a="http://schemas.openxmlformats.org/drawingml/2006/main">
          <a:graphicData uri="http://schemas.openxmlformats.org/drawingml/2006/table">
            <a:tbl>
              <a:tblPr firstCol="1" firstRow="1" lastCol="0" lastRow="0" bandCol="0" bandRow="1" rtl="0">
                <a:tableStyleId>{8F44A2F1-9E1F-4B54-A3A2-5F16C0AD49E2}</a:tableStyleId>
              </a:tblPr>
              <a:tblGrid>
                <a:gridCol w="2578248"/>
                <a:gridCol w="2578248"/>
                <a:gridCol w="2578248"/>
                <a:gridCol w="2578248"/>
              </a:tblGrid>
              <a:tr h="420792">
                <a:tc>
                  <a:txBody>
                    <a:bodyPr/>
                    <a:lstStyle/>
                    <a:p>
                      <a:pPr algn="l" defTabSz="457200">
                        <a:defRPr sz="1400">
                          <a:sym typeface="Helvetica"/>
                        </a:defRPr>
                      </a:pPr>
                    </a:p>
                  </a:txBody>
                  <a:tcPr marL="50800" marR="50800" marT="50800" marB="50800" anchor="t" anchorCtr="0" horzOverflow="overflow"/>
                </a:tc>
                <a:tc>
                  <a:txBody>
                    <a:bodyPr/>
                    <a:lstStyle/>
                    <a:p>
                      <a:pPr algn="r" defTabSz="457200">
                        <a:defRPr b="0"/>
                      </a:pPr>
                      <a:r>
                        <a:rPr b="1" sz="1400">
                          <a:sym typeface="Helvetica"/>
                        </a:rPr>
                        <a:t>%</a:t>
                      </a:r>
                    </a:p>
                  </a:txBody>
                  <a:tcPr marL="50800" marR="50800" marT="50800" marB="50800" anchor="t" anchorCtr="0" horzOverflow="overflow"/>
                </a:tc>
                <a:tc>
                  <a:txBody>
                    <a:bodyPr/>
                    <a:lstStyle/>
                    <a:p>
                      <a:pPr algn="r" defTabSz="457200">
                        <a:defRPr b="0"/>
                      </a:pPr>
                      <a:r>
                        <a:rPr b="1" sz="1400">
                          <a:sym typeface="Helvetica"/>
                        </a:rPr>
                        <a:t>Count</a:t>
                      </a:r>
                    </a:p>
                  </a:txBody>
                  <a:tcPr marL="50800" marR="50800" marT="50800" marB="50800" anchor="t" anchorCtr="0" horzOverflow="overflow"/>
                </a:tc>
                <a:tc>
                  <a:txBody>
                    <a:bodyPr/>
                    <a:lstStyle/>
                    <a:p>
                      <a:pPr algn="r" defTabSz="457200">
                        <a:defRPr b="0"/>
                      </a:pPr>
                      <a:r>
                        <a:rPr b="1" sz="1400">
                          <a:sym typeface="Helvetica"/>
                        </a:rPr>
                        <a:t>% (Opinionated)</a:t>
                      </a:r>
                    </a:p>
                  </a:txBody>
                  <a:tcPr marL="50800" marR="50800" marT="50800" marB="50800" anchor="t" anchorCtr="0" horzOverflow="overflow"/>
                </a:tc>
              </a:tr>
              <a:tr h="1246192">
                <a:tc>
                  <a:txBody>
                    <a:bodyPr/>
                    <a:lstStyle/>
                    <a:p>
                      <a:pPr algn="l" defTabSz="457200">
                        <a:defRPr b="0">
                          <a:solidFill>
                            <a:srgbClr val="000000"/>
                          </a:solidFill>
                        </a:defRPr>
                      </a:pPr>
                      <a:r>
                        <a:rPr b="1" sz="1400">
                          <a:solidFill>
                            <a:srgbClr val="FFFFFF"/>
                          </a:solidFill>
                          <a:sym typeface="Helvetica"/>
                        </a:rPr>
                        <a:t>Easy to find answers (well-documented, responsive point of contact, etc.)</a:t>
                      </a:r>
                    </a:p>
                  </a:txBody>
                  <a:tcPr marL="50800" marR="50800" marT="50800" marB="50800" anchor="t" anchorCtr="0" horzOverflow="overflow"/>
                </a:tc>
                <a:tc>
                  <a:txBody>
                    <a:bodyPr/>
                    <a:lstStyle/>
                    <a:p>
                      <a:pPr algn="r" defTabSz="457200">
                        <a:defRPr b="0"/>
                      </a:pPr>
                      <a:r>
                        <a:rPr sz="1400">
                          <a:sym typeface="Helvetica"/>
                        </a:rPr>
                        <a:t>13.39%</a:t>
                      </a:r>
                    </a:p>
                  </a:txBody>
                  <a:tcPr marL="50800" marR="50800" marT="50800" marB="50800" anchor="t" anchorCtr="0" horzOverflow="overflow"/>
                </a:tc>
                <a:tc>
                  <a:txBody>
                    <a:bodyPr/>
                    <a:lstStyle/>
                    <a:p>
                      <a:pPr algn="r" defTabSz="457200">
                        <a:defRPr b="0"/>
                      </a:pPr>
                      <a:r>
                        <a:rPr sz="1400">
                          <a:sym typeface="Helvetica"/>
                        </a:rPr>
                        <a:t>17</a:t>
                      </a:r>
                    </a:p>
                  </a:txBody>
                  <a:tcPr marL="50800" marR="50800" marT="50800" marB="50800" anchor="t" anchorCtr="0" horzOverflow="overflow"/>
                </a:tc>
                <a:tc>
                  <a:txBody>
                    <a:bodyPr/>
                    <a:lstStyle/>
                    <a:p>
                      <a:pPr algn="r" defTabSz="457200">
                        <a:defRPr b="0"/>
                      </a:pPr>
                      <a:r>
                        <a:rPr sz="1400">
                          <a:sym typeface="Helvetica"/>
                        </a:rPr>
                        <a:t>17%</a:t>
                      </a:r>
                    </a:p>
                  </a:txBody>
                  <a:tcPr marL="50800" marR="50800" marT="50800" marB="50800" anchor="t" anchorCtr="0" horzOverflow="overflow"/>
                </a:tc>
              </a:tr>
              <a:tr h="695925">
                <a:tc>
                  <a:txBody>
                    <a:bodyPr/>
                    <a:lstStyle/>
                    <a:p>
                      <a:pPr algn="l" defTabSz="457200">
                        <a:defRPr b="0">
                          <a:solidFill>
                            <a:srgbClr val="000000"/>
                          </a:solidFill>
                        </a:defRPr>
                      </a:pPr>
                      <a:r>
                        <a:rPr b="1" sz="1400">
                          <a:solidFill>
                            <a:srgbClr val="FFFFFF"/>
                          </a:solidFill>
                          <a:sym typeface="Helvetica"/>
                        </a:rPr>
                        <a:t>Neither easy nor hard to find answers</a:t>
                      </a:r>
                    </a:p>
                  </a:txBody>
                  <a:tcPr marL="50800" marR="50800" marT="50800" marB="50800" anchor="t" anchorCtr="0" horzOverflow="overflow"/>
                </a:tc>
                <a:tc>
                  <a:txBody>
                    <a:bodyPr/>
                    <a:lstStyle/>
                    <a:p>
                      <a:pPr algn="r" defTabSz="457200">
                        <a:defRPr b="0"/>
                      </a:pPr>
                      <a:r>
                        <a:rPr sz="1400">
                          <a:sym typeface="Helvetica"/>
                        </a:rPr>
                        <a:t>29.13%</a:t>
                      </a:r>
                    </a:p>
                  </a:txBody>
                  <a:tcPr marL="50800" marR="50800" marT="50800" marB="50800" anchor="t" anchorCtr="0" horzOverflow="overflow">
                    <a:solidFill>
                      <a:schemeClr val="accent3">
                        <a:satOff val="18648"/>
                        <a:lumOff val="5971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 b="0"/>
                      </a:pPr>
                      <a:r>
                        <a:rPr sz="1400">
                          <a:sym typeface="Helvetica"/>
                        </a:rPr>
                        <a:t>37</a:t>
                      </a:r>
                    </a:p>
                  </a:txBody>
                  <a:tcPr marL="50800" marR="50800" marT="50800" marB="50800" anchor="t" anchorCtr="0" horzOverflow="overflow"/>
                </a:tc>
                <a:tc>
                  <a:txBody>
                    <a:bodyPr/>
                    <a:lstStyle/>
                    <a:p>
                      <a:pPr algn="r" defTabSz="457200">
                        <a:defRPr b="0"/>
                      </a:pPr>
                      <a:r>
                        <a:rPr sz="1400">
                          <a:sym typeface="Helvetica"/>
                        </a:rPr>
                        <a:t>37%</a:t>
                      </a:r>
                    </a:p>
                  </a:txBody>
                  <a:tcPr marL="50800" marR="50800" marT="50800" marB="50800" anchor="t" anchorCtr="0" horzOverflow="overflow"/>
                </a:tc>
              </a:tr>
              <a:tr h="1246192">
                <a:tc>
                  <a:txBody>
                    <a:bodyPr/>
                    <a:lstStyle/>
                    <a:p>
                      <a:pPr algn="l" defTabSz="457200">
                        <a:defRPr b="0">
                          <a:solidFill>
                            <a:srgbClr val="000000"/>
                          </a:solidFill>
                        </a:defRPr>
                      </a:pPr>
                      <a:r>
                        <a:rPr b="1" sz="1400">
                          <a:solidFill>
                            <a:srgbClr val="FFFFFF"/>
                          </a:solidFill>
                          <a:sym typeface="Helvetica"/>
                        </a:rPr>
                        <a:t>Often hard to find answers (many days, e-mails, phone calls required)</a:t>
                      </a:r>
                    </a:p>
                  </a:txBody>
                  <a:tcPr marL="50800" marR="50800" marT="50800" marB="50800" anchor="t" anchorCtr="0" horzOverflow="overflow"/>
                </a:tc>
                <a:tc>
                  <a:txBody>
                    <a:bodyPr/>
                    <a:lstStyle/>
                    <a:p>
                      <a:pPr algn="r" defTabSz="457200">
                        <a:defRPr b="0"/>
                      </a:pPr>
                      <a:r>
                        <a:rPr sz="1400">
                          <a:sym typeface="Helvetica"/>
                        </a:rPr>
                        <a:t>36.22%</a:t>
                      </a:r>
                    </a:p>
                  </a:txBody>
                  <a:tcPr marL="50800" marR="50800" marT="50800" marB="50800" anchor="t" anchorCtr="0" horzOverflow="overflow">
                    <a:solidFill>
                      <a:schemeClr val="accent3">
                        <a:satOff val="18648"/>
                        <a:lumOff val="5971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 b="0"/>
                      </a:pPr>
                      <a:r>
                        <a:rPr sz="1400">
                          <a:sym typeface="Helvetica"/>
                        </a:rPr>
                        <a:t>46</a:t>
                      </a:r>
                    </a:p>
                  </a:txBody>
                  <a:tcPr marL="50800" marR="50800" marT="50800" marB="50800" anchor="t" anchorCtr="0" horzOverflow="overflow"/>
                </a:tc>
                <a:tc>
                  <a:txBody>
                    <a:bodyPr/>
                    <a:lstStyle/>
                    <a:p>
                      <a:pPr algn="r" defTabSz="457200">
                        <a:defRPr b="0"/>
                      </a:pPr>
                      <a:r>
                        <a:rPr sz="1400">
                          <a:sym typeface="Helvetica"/>
                        </a:rPr>
                        <a:t>46%</a:t>
                      </a:r>
                    </a:p>
                  </a:txBody>
                  <a:tcPr marL="50800" marR="50800" marT="50800" marB="50800" anchor="t" anchorCtr="0" horzOverflow="overflow">
                    <a:solidFill>
                      <a:schemeClr val="accent5">
                        <a:hueOff val="-444211"/>
                        <a:satOff val="-14915"/>
                        <a:lumOff val="22857"/>
                      </a:schemeClr>
                    </a:solidFill>
                  </a:tcPr>
                </a:tc>
              </a:tr>
              <a:tr h="420792">
                <a:tc>
                  <a:txBody>
                    <a:bodyPr/>
                    <a:lstStyle/>
                    <a:p>
                      <a:pPr algn="l" defTabSz="457200">
                        <a:defRPr b="0">
                          <a:solidFill>
                            <a:srgbClr val="000000"/>
                          </a:solidFill>
                        </a:defRPr>
                      </a:pPr>
                      <a:r>
                        <a:rPr b="1" sz="1400">
                          <a:solidFill>
                            <a:srgbClr val="FFFFFF"/>
                          </a:solidFill>
                          <a:sym typeface="Helvetica"/>
                        </a:rPr>
                        <a:t>No opinion</a:t>
                      </a:r>
                    </a:p>
                  </a:txBody>
                  <a:tcPr marL="50800" marR="50800" marT="50800" marB="50800" anchor="t" anchorCtr="0" horzOverflow="overflow"/>
                </a:tc>
                <a:tc>
                  <a:txBody>
                    <a:bodyPr/>
                    <a:lstStyle/>
                    <a:p>
                      <a:pPr algn="r" defTabSz="457200">
                        <a:defRPr b="0"/>
                      </a:pPr>
                      <a:r>
                        <a:rPr sz="1400">
                          <a:sym typeface="Helvetica"/>
                        </a:rPr>
                        <a:t>21.26%</a:t>
                      </a:r>
                    </a:p>
                  </a:txBody>
                  <a:tcPr marL="50800" marR="50800" marT="50800" marB="50800" anchor="t" anchorCtr="0" horzOverflow="overflow"/>
                </a:tc>
                <a:tc>
                  <a:txBody>
                    <a:bodyPr/>
                    <a:lstStyle/>
                    <a:p>
                      <a:pPr algn="r" defTabSz="457200">
                        <a:defRPr b="0"/>
                      </a:pPr>
                      <a:r>
                        <a:rPr sz="1400">
                          <a:sym typeface="Helvetica"/>
                        </a:rPr>
                        <a:t>27</a:t>
                      </a:r>
                    </a:p>
                  </a:txBody>
                  <a:tcPr marL="50800" marR="50800" marT="50800" marB="50800" anchor="t" anchorCtr="0" horzOverflow="overflow"/>
                </a:tc>
                <a:tc>
                  <a:txBody>
                    <a:bodyPr/>
                    <a:lstStyle/>
                    <a:p>
                      <a:pPr algn="r" defTabSz="457200">
                        <a:defRPr b="0"/>
                      </a:pPr>
                      <a:r>
                        <a:rPr sz="1400">
                          <a:sym typeface="Helvetica"/>
                        </a:rPr>
                        <a:t>N/A</a:t>
                      </a:r>
                    </a:p>
                  </a:txBody>
                  <a:tcPr marL="50800" marR="50800" marT="50800" marB="50800" anchor="t" anchorCtr="0" horzOverflow="overflow"/>
                </a:tc>
              </a:tr>
              <a:tr h="420792">
                <a:tc>
                  <a:txBody>
                    <a:bodyPr/>
                    <a:lstStyle/>
                    <a:p>
                      <a:pPr algn="l" defTabSz="457200">
                        <a:defRPr b="0">
                          <a:solidFill>
                            <a:srgbClr val="000000"/>
                          </a:solidFill>
                        </a:defRPr>
                      </a:pPr>
                      <a:r>
                        <a:rPr b="1" sz="1400">
                          <a:solidFill>
                            <a:srgbClr val="FFFFFF"/>
                          </a:solidFill>
                          <a:sym typeface="Helvetica"/>
                        </a:rPr>
                        <a:t>Total</a:t>
                      </a:r>
                    </a:p>
                  </a:txBody>
                  <a:tcPr marL="50800" marR="50800" marT="50800" marB="50800" anchor="t" anchorCtr="0" horzOverflow="overflow"/>
                </a:tc>
                <a:tc>
                  <a:txBody>
                    <a:bodyPr/>
                    <a:lstStyle/>
                    <a:p>
                      <a:pPr algn="r" defTabSz="457200">
                        <a:defRPr b="0"/>
                      </a:pPr>
                      <a:r>
                        <a:rPr sz="1400">
                          <a:sym typeface="Helvetica"/>
                        </a:rPr>
                        <a:t>100%</a:t>
                      </a:r>
                    </a:p>
                  </a:txBody>
                  <a:tcPr marL="50800" marR="50800" marT="50800" marB="50800" anchor="t" anchorCtr="0" horzOverflow="overflow"/>
                </a:tc>
                <a:tc>
                  <a:txBody>
                    <a:bodyPr/>
                    <a:lstStyle/>
                    <a:p>
                      <a:pPr algn="r" defTabSz="457200">
                        <a:defRPr b="0"/>
                      </a:pPr>
                      <a:r>
                        <a:rPr sz="1400">
                          <a:sym typeface="Helvetica"/>
                        </a:rPr>
                        <a:t>127</a:t>
                      </a:r>
                    </a:p>
                  </a:txBody>
                  <a:tcPr marL="50800" marR="50800" marT="50800" marB="50800" anchor="t" anchorCtr="0" horzOverflow="overflow"/>
                </a:tc>
                <a:tc>
                  <a:txBody>
                    <a:bodyPr/>
                    <a:lstStyle/>
                    <a:p>
                      <a:pPr algn="r" defTabSz="457200">
                        <a:defRPr b="0"/>
                      </a:pPr>
                      <a:r>
                        <a:rPr sz="1400">
                          <a:sym typeface="Helvetica"/>
                        </a:rPr>
                        <a:t>N/A</a:t>
                      </a:r>
                    </a:p>
                  </a:txBody>
                  <a:tcPr marL="50800" marR="50800" marT="50800" marB="50800" anchor="t" anchorCtr="0" horzOverflow="overflow"/>
                </a:tc>
              </a:tr>
              <a:tr h="404608">
                <a:tc>
                  <a:txBody>
                    <a:bodyPr/>
                    <a:lstStyle/>
                    <a:p>
                      <a:pPr algn="l" defTabSz="457200">
                        <a:defRPr b="0">
                          <a:solidFill>
                            <a:srgbClr val="000000"/>
                          </a:solidFill>
                        </a:defRPr>
                      </a:pPr>
                      <a:r>
                        <a:rPr b="1" sz="1400">
                          <a:solidFill>
                            <a:srgbClr val="FFFFFF"/>
                          </a:solidFill>
                          <a:sym typeface="Helvetica"/>
                        </a:rPr>
                        <a:t>Total (opinionated)</a:t>
                      </a:r>
                    </a:p>
                  </a:txBody>
                  <a:tcPr marL="50800" marR="50800" marT="50800" marB="50800" anchor="t" anchorCtr="0" horzOverflow="overflow"/>
                </a:tc>
                <a:tc>
                  <a:txBody>
                    <a:bodyPr/>
                    <a:lstStyle/>
                    <a:p>
                      <a:pPr algn="r" defTabSz="457200">
                        <a:defRPr b="0"/>
                      </a:pPr>
                      <a:r>
                        <a:rPr sz="1400">
                          <a:sym typeface="Helvetica"/>
                        </a:rPr>
                        <a:t>79%</a:t>
                      </a:r>
                    </a:p>
                  </a:txBody>
                  <a:tcPr marL="50800" marR="50800" marT="50800" marB="50800" anchor="t" anchorCtr="0" horzOverflow="overflow"/>
                </a:tc>
                <a:tc>
                  <a:txBody>
                    <a:bodyPr/>
                    <a:lstStyle/>
                    <a:p>
                      <a:pPr algn="r" defTabSz="457200">
                        <a:defRPr b="0"/>
                      </a:pPr>
                      <a:r>
                        <a:rPr sz="1400">
                          <a:sym typeface="Helvetica"/>
                        </a:rPr>
                        <a:t>100</a:t>
                      </a:r>
                    </a:p>
                  </a:txBody>
                  <a:tcPr marL="50800" marR="50800" marT="50800" marB="50800" anchor="t" anchorCtr="0" horzOverflow="overflow"/>
                </a:tc>
                <a:tc>
                  <a:txBody>
                    <a:bodyPr/>
                    <a:lstStyle/>
                    <a:p>
                      <a:pPr algn="r" defTabSz="457200">
                        <a:defRPr b="0"/>
                      </a:pPr>
                      <a:r>
                        <a:rPr sz="1400">
                          <a:sym typeface="Helvetica"/>
                        </a:rPr>
                        <a:t>100%</a:t>
                      </a:r>
                    </a:p>
                  </a:txBody>
                  <a:tcPr marL="50800" marR="50800" marT="50800" marB="50800" anchor="t" anchorCtr="0" horzOverflow="overflow"/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Largest Application by User Count"/>
          <p:cNvSpPr/>
          <p:nvPr>
            <p:ph type="title"/>
          </p:nvPr>
        </p:nvSpPr>
        <p:spPr>
          <a:xfrm>
            <a:off x="233362" y="444500"/>
            <a:ext cx="12538076" cy="2159000"/>
          </a:xfrm>
          <a:prstGeom prst="rect">
            <a:avLst/>
          </a:prstGeom>
        </p:spPr>
        <p:txBody>
          <a:bodyPr/>
          <a:lstStyle>
            <a:lvl1pPr>
              <a:defRPr sz="6200"/>
            </a:lvl1pPr>
          </a:lstStyle>
          <a:p>
            <a:pPr/>
            <a:r>
              <a:t>Largest Application by User Count</a:t>
            </a:r>
          </a:p>
        </p:txBody>
      </p:sp>
      <p:graphicFrame>
        <p:nvGraphicFramePr>
          <p:cNvPr id="151" name="2D Pie Chart"/>
          <p:cNvGraphicFramePr/>
          <p:nvPr/>
        </p:nvGraphicFramePr>
        <p:xfrm>
          <a:off x="863600" y="2698750"/>
          <a:ext cx="5044902" cy="5044902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graphicFrame>
        <p:nvGraphicFramePr>
          <p:cNvPr id="152" name="2D Pie Chart"/>
          <p:cNvGraphicFramePr/>
          <p:nvPr/>
        </p:nvGraphicFramePr>
        <p:xfrm>
          <a:off x="6912768" y="2698750"/>
          <a:ext cx="5044903" cy="5044902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3"/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Dedicated Roles with Team Size"/>
          <p:cNvSpPr/>
          <p:nvPr>
            <p:ph type="title"/>
          </p:nvPr>
        </p:nvSpPr>
        <p:spPr>
          <a:xfrm>
            <a:off x="278308" y="444500"/>
            <a:ext cx="12448184" cy="2159000"/>
          </a:xfrm>
          <a:prstGeom prst="rect">
            <a:avLst/>
          </a:prstGeom>
        </p:spPr>
        <p:txBody>
          <a:bodyPr/>
          <a:lstStyle>
            <a:lvl1pPr>
              <a:defRPr sz="6400"/>
            </a:lvl1pPr>
          </a:lstStyle>
          <a:p>
            <a:pPr/>
            <a:r>
              <a:t>Dedicated Roles with Team Size</a:t>
            </a:r>
          </a:p>
        </p:txBody>
      </p:sp>
      <p:graphicFrame>
        <p:nvGraphicFramePr>
          <p:cNvPr id="155" name="2D Stacked Column Chart"/>
          <p:cNvGraphicFramePr/>
          <p:nvPr/>
        </p:nvGraphicFramePr>
        <p:xfrm>
          <a:off x="1110326" y="2152908"/>
          <a:ext cx="10432554" cy="6949163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Other Data Points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sz="6400"/>
            </a:lvl1pPr>
          </a:lstStyle>
          <a:p>
            <a:pPr/>
            <a:r>
              <a:t>Other Data Points</a:t>
            </a:r>
          </a:p>
        </p:txBody>
      </p:sp>
      <p:sp>
        <p:nvSpPr>
          <p:cNvPr id="158" name="Mostly male (at least 81%)…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391159" indent="-391159" defTabSz="514095">
              <a:spcBef>
                <a:spcPts val="3600"/>
              </a:spcBef>
              <a:defRPr sz="3168"/>
            </a:pPr>
            <a:r>
              <a:t>Mostly male (at least 81%)</a:t>
            </a:r>
          </a:p>
          <a:p>
            <a:pPr marL="391159" indent="-391159" defTabSz="514095">
              <a:spcBef>
                <a:spcPts val="3600"/>
              </a:spcBef>
              <a:defRPr sz="3168"/>
            </a:pPr>
            <a:r>
              <a:t>Most consider their technology adoption “moderate”, as opposed to “bleeding edge” or “dinosaur”</a:t>
            </a:r>
          </a:p>
          <a:p>
            <a:pPr marL="391159" indent="-391159" defTabSz="514095">
              <a:spcBef>
                <a:spcPts val="3600"/>
              </a:spcBef>
              <a:defRPr sz="3168"/>
            </a:pPr>
            <a:r>
              <a:t>Oracle, MySQL, and SQL Server reign supreme. NoSQL usage low.</a:t>
            </a:r>
          </a:p>
          <a:p>
            <a:pPr marL="391159" indent="-391159" defTabSz="514095">
              <a:spcBef>
                <a:spcPts val="3600"/>
              </a:spcBef>
              <a:defRPr sz="3168"/>
            </a:pPr>
            <a:r>
              <a:t>87% use revision control</a:t>
            </a:r>
          </a:p>
          <a:p>
            <a:pPr marL="391159" indent="-391159" defTabSz="514095">
              <a:spcBef>
                <a:spcPts val="3600"/>
              </a:spcBef>
              <a:defRPr sz="3168"/>
            </a:pPr>
            <a:r>
              <a:t>52.71% use no testing framework</a:t>
            </a:r>
          </a:p>
          <a:p>
            <a:pPr marL="391159" indent="-391159" defTabSz="514095">
              <a:spcBef>
                <a:spcPts val="3600"/>
              </a:spcBef>
              <a:defRPr sz="3168"/>
            </a:pPr>
            <a:r>
              <a:t>66% use no continuous integration tool(s)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Other Data Points (cont’d)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sz="6400"/>
            </a:lvl1pPr>
          </a:lstStyle>
          <a:p>
            <a:pPr/>
            <a:r>
              <a:t>Other Data Points (cont’d)</a:t>
            </a:r>
          </a:p>
        </p:txBody>
      </p:sp>
      <p:sp>
        <p:nvSpPr>
          <p:cNvPr id="161" name="AWS usage up 53%, all other providers close to no change…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293370" indent="-293370" defTabSz="385572">
              <a:spcBef>
                <a:spcPts val="2700"/>
              </a:spcBef>
              <a:defRPr sz="2376"/>
            </a:pPr>
            <a:r>
              <a:t>AWS usage up 53%, all other providers close to no change</a:t>
            </a:r>
          </a:p>
          <a:p>
            <a:pPr marL="293370" indent="-293370" defTabSz="385572">
              <a:spcBef>
                <a:spcPts val="2700"/>
              </a:spcBef>
              <a:defRPr sz="2376"/>
            </a:pPr>
            <a:r>
              <a:t>Application monitoring low (21% no monitoring, 51% exception monitoring, 52% ping monitoring, 28% responsiveness monitoring)</a:t>
            </a:r>
          </a:p>
          <a:p>
            <a:pPr marL="293370" indent="-293370" defTabSz="385572">
              <a:spcBef>
                <a:spcPts val="2700"/>
              </a:spcBef>
              <a:defRPr sz="2376"/>
            </a:pPr>
            <a:r>
              <a:t>About 2/3s feel “there is” administrative support for their work</a:t>
            </a:r>
          </a:p>
          <a:p>
            <a:pPr marL="293370" indent="-293370" defTabSz="385572">
              <a:spcBef>
                <a:spcPts val="2700"/>
              </a:spcBef>
              <a:defRPr sz="2376"/>
            </a:pPr>
            <a:r>
              <a:t>High job satisfaction (51%), Neither High nor Low (37%), Low (9%), No Answer (2%)</a:t>
            </a:r>
          </a:p>
          <a:p>
            <a:pPr marL="293370" indent="-293370" defTabSz="385572">
              <a:spcBef>
                <a:spcPts val="2700"/>
              </a:spcBef>
              <a:defRPr sz="2376"/>
            </a:pPr>
            <a:r>
              <a:t>Collaboration low (48% infrequently collaborate, 34% have never collaborated)</a:t>
            </a:r>
          </a:p>
          <a:p>
            <a:pPr marL="293370" indent="-293370" defTabSz="385572">
              <a:spcBef>
                <a:spcPts val="2700"/>
              </a:spcBef>
              <a:defRPr sz="2376"/>
            </a:pPr>
            <a:r>
              <a:t>71% attend SIG or subscribe to some community mailing list (e.g. TSP, App Dev)</a:t>
            </a:r>
          </a:p>
          <a:p>
            <a:pPr marL="293370" indent="-293370" defTabSz="385572">
              <a:spcBef>
                <a:spcPts val="2700"/>
              </a:spcBef>
              <a:defRPr sz="2376"/>
            </a:pPr>
            <a:r>
              <a:t>At least 72% would prefer more communication and collaboration across campus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Find more stories! (Minimally processed raw data can be made available.)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sz="6400"/>
            </a:pPr>
            <a:r>
              <a:t>Find more stories!</a:t>
            </a:r>
            <a:br/>
            <a:r>
              <a:rPr sz="1800"/>
              <a:t>(</a:t>
            </a:r>
            <a:r>
              <a:rPr i="1" sz="1800">
                <a:latin typeface="Helvetica"/>
                <a:ea typeface="Helvetica"/>
                <a:cs typeface="Helvetica"/>
                <a:sym typeface="Helvetica"/>
              </a:rPr>
              <a:t>Minimally processed</a:t>
            </a:r>
            <a:r>
              <a:rPr sz="1800"/>
              <a:t> raw data can be made available.)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urvey Methodology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sz="6400"/>
            </a:lvl1pPr>
          </a:lstStyle>
          <a:p>
            <a:pPr/>
            <a:r>
              <a:t>Survey Methodology</a:t>
            </a:r>
          </a:p>
        </p:txBody>
      </p:sp>
      <p:sp>
        <p:nvSpPr>
          <p:cNvPr id="123" name="Anonymous Qualtrics link sent via e-mail (UCD SMTP, cmthielen@ucdavis.edu to each address individually)…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Anonymous Qualtrics link sent via e-mail (UCD SMTP, </a:t>
            </a:r>
            <a:r>
              <a:rPr u="sng">
                <a:hlinkClick r:id="rId2" invalidUrl="" action="" tgtFrame="" tooltip="" history="1" highlightClick="0" endSnd="0"/>
              </a:rPr>
              <a:t>cmthielen@ucdavis.edu</a:t>
            </a:r>
            <a:r>
              <a:t> to each address individually)</a:t>
            </a:r>
          </a:p>
          <a:p>
            <a:pPr/>
            <a:r>
              <a:t>Surveyed entire set of last year + new members found via CareerTracks entries</a:t>
            </a:r>
          </a:p>
          <a:p>
            <a:pPr/>
            <a:r>
              <a:t>Number of surveys (including partial) about the same: 156 (2016) to 157 (2017)</a:t>
            </a:r>
          </a:p>
          <a:p>
            <a:pPr/>
            <a:r>
              <a:t>2016 vs 2017 respondents may differ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Data Points are Stories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Data Points are Stories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Primary Language(s) (Must have responded “Yes” to App Dev as Primary role; multiple selections allowed)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rPr sz="6400"/>
              <a:t>Primary Language(s)</a:t>
            </a:r>
            <a:br/>
            <a:r>
              <a:rPr sz="1800"/>
              <a:t>(Must have responded “Yes” to App Dev as Primary role; multiple selections allowed)</a:t>
            </a:r>
          </a:p>
        </p:txBody>
      </p:sp>
      <p:graphicFrame>
        <p:nvGraphicFramePr>
          <p:cNvPr id="128" name="2D Column Chart"/>
          <p:cNvGraphicFramePr/>
          <p:nvPr/>
        </p:nvGraphicFramePr>
        <p:xfrm>
          <a:off x="748843" y="2711127"/>
          <a:ext cx="11507114" cy="5842646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rimary Language(s) (Must have responded “Yes” to App Dev as Primary role; multiple selections allowed)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rPr sz="6400"/>
              <a:t>Primary Language(s)</a:t>
            </a:r>
            <a:br/>
            <a:r>
              <a:rPr sz="1800"/>
              <a:t>(Must have responded “Yes” to App Dev as Primary role; multiple selections allowed)</a:t>
            </a:r>
          </a:p>
        </p:txBody>
      </p:sp>
      <p:graphicFrame>
        <p:nvGraphicFramePr>
          <p:cNvPr id="131" name="Table"/>
          <p:cNvGraphicFramePr/>
          <p:nvPr/>
        </p:nvGraphicFramePr>
        <p:xfrm>
          <a:off x="825500" y="2780352"/>
          <a:ext cx="11353800" cy="5935416"/>
        </p:xfrm>
        <a:graphic xmlns:a="http://schemas.openxmlformats.org/drawingml/2006/main">
          <a:graphicData uri="http://schemas.openxmlformats.org/drawingml/2006/table">
            <a:tbl>
              <a:tblPr firstCol="1" firstRow="1" lastCol="0" lastRow="0" bandCol="0" bandRow="1" rtl="0">
                <a:tableStyleId>{C7B018BB-80A7-4F77-B60F-C8B233D01FF8}</a:tableStyleId>
              </a:tblPr>
              <a:tblGrid>
                <a:gridCol w="1892300"/>
                <a:gridCol w="1892300"/>
                <a:gridCol w="1892300"/>
                <a:gridCol w="1892300"/>
                <a:gridCol w="1892300"/>
                <a:gridCol w="1892300"/>
              </a:tblGrid>
              <a:tr h="466983">
                <a:tc>
                  <a:txBody>
                    <a:bodyPr/>
                    <a:lstStyle/>
                    <a:p>
                      <a:pPr algn="l" defTabSz="457200">
                        <a:defRPr b="0" sz="1400">
                          <a:solidFill>
                            <a:srgbClr val="000000"/>
                          </a:solidFill>
                          <a:sym typeface="Helvetica"/>
                        </a:defRPr>
                      </a:pPr>
                    </a:p>
                  </a:txBody>
                  <a:tcPr marL="50800" marR="50800" marT="50800" marB="5080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solidFill>
                        <a:srgbClr val="406091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b="0">
                          <a:solidFill>
                            <a:srgbClr val="000000"/>
                          </a:solidFill>
                        </a:defRPr>
                      </a:pPr>
                      <a:r>
                        <a:rPr b="1" sz="1400">
                          <a:sym typeface="Helvetica"/>
                        </a:rPr>
                        <a:t>Responses (2017)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solidFill>
                        <a:srgbClr val="406091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b="0" sz="1400">
                          <a:solidFill>
                            <a:srgbClr val="000000"/>
                          </a:solidFill>
                          <a:sym typeface="Helvetica"/>
                        </a:defRPr>
                      </a:pPr>
                    </a:p>
                  </a:txBody>
                  <a:tcPr marL="50800" marR="50800" marT="50800" marB="5080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solidFill>
                        <a:srgbClr val="406091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b="0">
                          <a:solidFill>
                            <a:srgbClr val="000000"/>
                          </a:solidFill>
                        </a:defRPr>
                      </a:pPr>
                      <a:r>
                        <a:rPr b="1" sz="1400">
                          <a:sym typeface="Helvetica"/>
                        </a:rPr>
                        <a:t>Responses (2016)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solidFill>
                        <a:srgbClr val="406091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b="0" sz="1400">
                          <a:solidFill>
                            <a:srgbClr val="000000"/>
                          </a:solidFill>
                          <a:sym typeface="Helvetica"/>
                        </a:defRPr>
                      </a:pPr>
                    </a:p>
                  </a:txBody>
                  <a:tcPr marL="50800" marR="50800" marT="50800" marB="5080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solidFill>
                        <a:srgbClr val="406091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b="0">
                          <a:solidFill>
                            <a:srgbClr val="000000"/>
                          </a:solidFill>
                        </a:defRPr>
                      </a:pPr>
                      <a:r>
                        <a:rPr b="1" sz="1400">
                          <a:sym typeface="Helvetica"/>
                        </a:rPr>
                        <a:t>YoY (%)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solidFill>
                        <a:srgbClr val="406091"/>
                      </a:solidFill>
                      <a:miter lim="400000"/>
                    </a:lnB>
                    <a:noFill/>
                  </a:tcPr>
                </a:tc>
              </a:tr>
              <a:tr h="466983">
                <a:tc>
                  <a:txBody>
                    <a:bodyPr/>
                    <a:lstStyle/>
                    <a:p>
                      <a:pPr algn="l" defTabSz="457200">
                        <a:defRPr b="0">
                          <a:solidFill>
                            <a:srgbClr val="000000"/>
                          </a:solidFill>
                        </a:defRPr>
                      </a:pPr>
                      <a:r>
                        <a:rPr sz="1400">
                          <a:solidFill>
                            <a:srgbClr val="FFFFFF"/>
                          </a:solidFill>
                          <a:sym typeface="Helvetica"/>
                        </a:rPr>
                        <a:t>ColdFusion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solidFill>
                        <a:srgbClr val="406091"/>
                      </a:solidFill>
                      <a:miter lim="400000"/>
                    </a:lnT>
                    <a:lnB w="12700">
                      <a:miter lim="400000"/>
                    </a:lnB>
                    <a:solidFill>
                      <a:srgbClr val="499BC9"/>
                    </a:solidFill>
                  </a:tcPr>
                </a:tc>
                <a:tc>
                  <a:txBody>
                    <a:bodyPr/>
                    <a:lstStyle/>
                    <a:p>
                      <a:pPr algn="r" defTabSz="457200"/>
                      <a:r>
                        <a:rPr sz="1400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21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solidFill>
                        <a:srgbClr val="406091"/>
                      </a:solidFill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defTabSz="457200"/>
                      <a:r>
                        <a:rPr sz="1400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23%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solidFill>
                        <a:srgbClr val="406091"/>
                      </a:solidFill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defTabSz="457200"/>
                      <a:r>
                        <a:rPr sz="1400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20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solidFill>
                        <a:srgbClr val="406091"/>
                      </a:solidFill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defTabSz="457200"/>
                      <a:r>
                        <a:rPr sz="1400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21%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solidFill>
                        <a:srgbClr val="406091"/>
                      </a:solidFill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defTabSz="457200"/>
                      <a:r>
                        <a:rPr sz="1400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1%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solidFill>
                        <a:srgbClr val="406091"/>
                      </a:solidFill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</a:tr>
              <a:tr h="455593">
                <a:tc>
                  <a:txBody>
                    <a:bodyPr/>
                    <a:lstStyle/>
                    <a:p>
                      <a:pPr algn="l" defTabSz="457200">
                        <a:defRPr b="0">
                          <a:solidFill>
                            <a:srgbClr val="000000"/>
                          </a:solidFill>
                        </a:defRPr>
                      </a:pPr>
                      <a:r>
                        <a:rPr sz="1400">
                          <a:solidFill>
                            <a:srgbClr val="FFFFFF"/>
                          </a:solidFill>
                          <a:sym typeface="Helvetica"/>
                        </a:rPr>
                        <a:t>PHP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499BC9"/>
                    </a:solidFill>
                  </a:tcPr>
                </a:tc>
                <a:tc>
                  <a:txBody>
                    <a:bodyPr/>
                    <a:lstStyle/>
                    <a:p>
                      <a:pPr algn="r" defTabSz="457200"/>
                      <a:r>
                        <a:rPr sz="1400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24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r" defTabSz="457200"/>
                      <a:r>
                        <a:rPr sz="1400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26%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r" defTabSz="457200"/>
                      <a:r>
                        <a:rPr sz="1400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28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r" defTabSz="457200"/>
                      <a:r>
                        <a:rPr sz="1400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30%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r" defTabSz="457200"/>
                      <a:r>
                        <a:rPr sz="1400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-4%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FEFEF"/>
                    </a:solidFill>
                  </a:tcPr>
                </a:tc>
              </a:tr>
              <a:tr h="455593">
                <a:tc>
                  <a:txBody>
                    <a:bodyPr/>
                    <a:lstStyle/>
                    <a:p>
                      <a:pPr algn="l" defTabSz="457200">
                        <a:defRPr b="0">
                          <a:solidFill>
                            <a:srgbClr val="000000"/>
                          </a:solidFill>
                        </a:defRPr>
                      </a:pPr>
                      <a:r>
                        <a:rPr sz="1400">
                          <a:solidFill>
                            <a:srgbClr val="FFFFFF"/>
                          </a:solidFill>
                          <a:sym typeface="Helvetica"/>
                        </a:rPr>
                        <a:t>Python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499BC9"/>
                    </a:solidFill>
                  </a:tcPr>
                </a:tc>
                <a:tc>
                  <a:txBody>
                    <a:bodyPr/>
                    <a:lstStyle/>
                    <a:p>
                      <a:pPr algn="r" defTabSz="457200"/>
                      <a:r>
                        <a:rPr sz="1400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23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defTabSz="457200"/>
                      <a:r>
                        <a:rPr sz="1400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25%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defTabSz="457200"/>
                      <a:r>
                        <a:rPr sz="1400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17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defTabSz="457200"/>
                      <a:r>
                        <a:rPr sz="1400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18%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defTabSz="457200"/>
                      <a:r>
                        <a:rPr sz="1400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7%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9CE159"/>
                    </a:solidFill>
                  </a:tcPr>
                </a:tc>
              </a:tr>
              <a:tr h="455593">
                <a:tc>
                  <a:txBody>
                    <a:bodyPr/>
                    <a:lstStyle/>
                    <a:p>
                      <a:pPr algn="l" defTabSz="457200">
                        <a:defRPr b="0">
                          <a:solidFill>
                            <a:srgbClr val="000000"/>
                          </a:solidFill>
                        </a:defRPr>
                      </a:pPr>
                      <a:r>
                        <a:rPr sz="1400">
                          <a:solidFill>
                            <a:srgbClr val="FFFFFF"/>
                          </a:solidFill>
                          <a:sym typeface="Helvetica"/>
                        </a:rPr>
                        <a:t>Perl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499BC9"/>
                    </a:solidFill>
                  </a:tcPr>
                </a:tc>
                <a:tc>
                  <a:txBody>
                    <a:bodyPr/>
                    <a:lstStyle/>
                    <a:p>
                      <a:pPr algn="r" defTabSz="457200"/>
                      <a:r>
                        <a:rPr sz="1400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5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r" defTabSz="457200"/>
                      <a:r>
                        <a:rPr sz="1400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5%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r" defTabSz="457200"/>
                      <a:r>
                        <a:rPr sz="1400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7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r" defTabSz="457200"/>
                      <a:r>
                        <a:rPr sz="1400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7%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r" defTabSz="457200"/>
                      <a:r>
                        <a:rPr sz="1400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-2%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FEFEF"/>
                    </a:solidFill>
                  </a:tcPr>
                </a:tc>
              </a:tr>
              <a:tr h="455593">
                <a:tc>
                  <a:txBody>
                    <a:bodyPr/>
                    <a:lstStyle/>
                    <a:p>
                      <a:pPr algn="l" defTabSz="457200">
                        <a:defRPr b="0">
                          <a:solidFill>
                            <a:srgbClr val="000000"/>
                          </a:solidFill>
                        </a:defRPr>
                      </a:pPr>
                      <a:r>
                        <a:rPr sz="1400">
                          <a:solidFill>
                            <a:srgbClr val="FFFFFF"/>
                          </a:solidFill>
                          <a:sym typeface="Helvetica"/>
                        </a:rPr>
                        <a:t>Ruby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499BC9"/>
                    </a:solidFill>
                  </a:tcPr>
                </a:tc>
                <a:tc>
                  <a:txBody>
                    <a:bodyPr/>
                    <a:lstStyle/>
                    <a:p>
                      <a:pPr algn="r" defTabSz="457200"/>
                      <a:r>
                        <a:rPr sz="1400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7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defTabSz="457200"/>
                      <a:r>
                        <a:rPr sz="1400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8%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defTabSz="457200"/>
                      <a:r>
                        <a:rPr sz="1400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6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defTabSz="457200"/>
                      <a:r>
                        <a:rPr sz="1400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6%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defTabSz="457200"/>
                      <a:r>
                        <a:rPr sz="1400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1%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</a:tr>
              <a:tr h="455593">
                <a:tc>
                  <a:txBody>
                    <a:bodyPr/>
                    <a:lstStyle/>
                    <a:p>
                      <a:pPr algn="l" defTabSz="457200">
                        <a:defRPr b="0">
                          <a:solidFill>
                            <a:srgbClr val="000000"/>
                          </a:solidFill>
                        </a:defRPr>
                      </a:pPr>
                      <a:r>
                        <a:rPr sz="1400">
                          <a:solidFill>
                            <a:srgbClr val="FFFFFF"/>
                          </a:solidFill>
                          <a:sym typeface="Helvetica"/>
                        </a:rPr>
                        <a:t>C#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499BC9"/>
                    </a:solidFill>
                  </a:tcPr>
                </a:tc>
                <a:tc>
                  <a:txBody>
                    <a:bodyPr/>
                    <a:lstStyle/>
                    <a:p>
                      <a:pPr algn="r" defTabSz="457200"/>
                      <a:r>
                        <a:rPr sz="1400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24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r" defTabSz="457200"/>
                      <a:r>
                        <a:rPr sz="1400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26%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r" defTabSz="457200"/>
                      <a:r>
                        <a:rPr sz="1400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22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r" defTabSz="457200"/>
                      <a:r>
                        <a:rPr sz="1400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23%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r" defTabSz="457200"/>
                      <a:r>
                        <a:rPr sz="1400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2%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FEFEF"/>
                    </a:solidFill>
                  </a:tcPr>
                </a:tc>
              </a:tr>
              <a:tr h="455593">
                <a:tc>
                  <a:txBody>
                    <a:bodyPr/>
                    <a:lstStyle/>
                    <a:p>
                      <a:pPr algn="l" defTabSz="457200">
                        <a:defRPr b="0">
                          <a:solidFill>
                            <a:srgbClr val="000000"/>
                          </a:solidFill>
                        </a:defRPr>
                      </a:pPr>
                      <a:r>
                        <a:rPr sz="1400">
                          <a:solidFill>
                            <a:srgbClr val="FFFFFF"/>
                          </a:solidFill>
                          <a:sym typeface="Helvetica"/>
                        </a:rPr>
                        <a:t>Java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499BC9"/>
                    </a:solidFill>
                  </a:tcPr>
                </a:tc>
                <a:tc>
                  <a:txBody>
                    <a:bodyPr/>
                    <a:lstStyle/>
                    <a:p>
                      <a:pPr algn="r" defTabSz="457200"/>
                      <a:r>
                        <a:rPr sz="1400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27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defTabSz="457200"/>
                      <a:r>
                        <a:rPr sz="1400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29%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defTabSz="457200"/>
                      <a:r>
                        <a:rPr sz="1400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40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defTabSz="457200"/>
                      <a:r>
                        <a:rPr sz="1400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43%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defTabSz="457200"/>
                      <a:r>
                        <a:rPr sz="1400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-14%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5F5E"/>
                    </a:solidFill>
                  </a:tcPr>
                </a:tc>
              </a:tr>
              <a:tr h="455593">
                <a:tc>
                  <a:txBody>
                    <a:bodyPr/>
                    <a:lstStyle/>
                    <a:p>
                      <a:pPr algn="l" defTabSz="457200">
                        <a:defRPr b="0">
                          <a:solidFill>
                            <a:srgbClr val="000000"/>
                          </a:solidFill>
                        </a:defRPr>
                      </a:pPr>
                      <a:r>
                        <a:rPr sz="1400">
                          <a:solidFill>
                            <a:srgbClr val="FFFFFF"/>
                          </a:solidFill>
                          <a:sym typeface="Helvetica"/>
                        </a:rPr>
                        <a:t>Javascript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499BC9"/>
                    </a:solidFill>
                  </a:tcPr>
                </a:tc>
                <a:tc>
                  <a:txBody>
                    <a:bodyPr/>
                    <a:lstStyle/>
                    <a:p>
                      <a:pPr algn="r" defTabSz="457200"/>
                      <a:r>
                        <a:rPr sz="1400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71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r" defTabSz="457200"/>
                      <a:r>
                        <a:rPr sz="1400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76%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r" defTabSz="457200"/>
                      <a:r>
                        <a:rPr sz="1400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83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r" defTabSz="457200"/>
                      <a:r>
                        <a:rPr sz="1400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88%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r" defTabSz="457200"/>
                      <a:r>
                        <a:rPr sz="1400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-12%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5F5E"/>
                    </a:solidFill>
                  </a:tcPr>
                </a:tc>
              </a:tr>
              <a:tr h="455593">
                <a:tc>
                  <a:txBody>
                    <a:bodyPr/>
                    <a:lstStyle/>
                    <a:p>
                      <a:pPr algn="l" defTabSz="457200">
                        <a:defRPr b="0">
                          <a:solidFill>
                            <a:srgbClr val="000000"/>
                          </a:solidFill>
                        </a:defRPr>
                      </a:pPr>
                      <a:r>
                        <a:rPr sz="1400">
                          <a:solidFill>
                            <a:srgbClr val="FFFFFF"/>
                          </a:solidFill>
                          <a:sym typeface="Helvetica"/>
                        </a:rPr>
                        <a:t>Objective-C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499BC9"/>
                    </a:solidFill>
                  </a:tcPr>
                </a:tc>
                <a:tc>
                  <a:txBody>
                    <a:bodyPr/>
                    <a:lstStyle/>
                    <a:p>
                      <a:pPr algn="r" defTabSz="457200"/>
                      <a:r>
                        <a:rPr sz="1400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2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defTabSz="457200"/>
                      <a:r>
                        <a:rPr sz="1400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2%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defTabSz="457200"/>
                      <a:r>
                        <a:rPr sz="1400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0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defTabSz="457200"/>
                      <a:r>
                        <a:rPr sz="1400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0%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defTabSz="457200"/>
                      <a:r>
                        <a:rPr sz="1400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2%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</a:tr>
              <a:tr h="455593">
                <a:tc>
                  <a:txBody>
                    <a:bodyPr/>
                    <a:lstStyle/>
                    <a:p>
                      <a:pPr algn="l" defTabSz="457200">
                        <a:defRPr b="0">
                          <a:solidFill>
                            <a:srgbClr val="000000"/>
                          </a:solidFill>
                        </a:defRPr>
                      </a:pPr>
                      <a:r>
                        <a:rPr sz="1400">
                          <a:solidFill>
                            <a:srgbClr val="FFFFFF"/>
                          </a:solidFill>
                          <a:sym typeface="Helvetica"/>
                        </a:rPr>
                        <a:t>Swift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499BC9"/>
                    </a:solidFill>
                  </a:tcPr>
                </a:tc>
                <a:tc>
                  <a:txBody>
                    <a:bodyPr/>
                    <a:lstStyle/>
                    <a:p>
                      <a:pPr algn="r" defTabSz="457200"/>
                      <a:r>
                        <a:rPr sz="1400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1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r" defTabSz="457200"/>
                      <a:r>
                        <a:rPr sz="1400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1%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r" defTabSz="457200"/>
                      <a:r>
                        <a:rPr sz="1400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0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r" defTabSz="457200"/>
                      <a:r>
                        <a:rPr sz="1400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0%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r" defTabSz="457200"/>
                      <a:r>
                        <a:rPr sz="1400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1%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FEFEF"/>
                    </a:solidFill>
                  </a:tcPr>
                </a:tc>
              </a:tr>
              <a:tr h="455593">
                <a:tc>
                  <a:txBody>
                    <a:bodyPr/>
                    <a:lstStyle/>
                    <a:p>
                      <a:pPr algn="l" defTabSz="457200">
                        <a:defRPr b="0">
                          <a:solidFill>
                            <a:srgbClr val="000000"/>
                          </a:solidFill>
                        </a:defRPr>
                      </a:pPr>
                      <a:r>
                        <a:rPr sz="1400">
                          <a:solidFill>
                            <a:srgbClr val="FFFFFF"/>
                          </a:solidFill>
                          <a:sym typeface="Helvetica"/>
                        </a:rPr>
                        <a:t>Other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499BC9"/>
                    </a:solidFill>
                  </a:tcPr>
                </a:tc>
                <a:tc>
                  <a:txBody>
                    <a:bodyPr/>
                    <a:lstStyle/>
                    <a:p>
                      <a:pPr algn="r" defTabSz="457200"/>
                      <a:r>
                        <a:rPr sz="1400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24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defTabSz="457200"/>
                      <a:r>
                        <a:rPr sz="1400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26%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defTabSz="457200"/>
                      <a:r>
                        <a:rPr sz="1400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28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defTabSz="457200"/>
                      <a:r>
                        <a:rPr sz="1400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30%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defTabSz="457200"/>
                      <a:r>
                        <a:rPr sz="1400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-4%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</a:tr>
              <a:tr h="455593">
                <a:tc>
                  <a:txBody>
                    <a:bodyPr/>
                    <a:lstStyle/>
                    <a:p>
                      <a:pPr algn="l" defTabSz="457200">
                        <a:defRPr b="0">
                          <a:solidFill>
                            <a:srgbClr val="000000"/>
                          </a:solidFill>
                        </a:defRPr>
                      </a:pPr>
                      <a:r>
                        <a:rPr sz="1400">
                          <a:solidFill>
                            <a:srgbClr val="FFFFFF"/>
                          </a:solidFill>
                          <a:sym typeface="Helvetica"/>
                        </a:rPr>
                        <a:t>Total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499BC9"/>
                    </a:solidFill>
                  </a:tcPr>
                </a:tc>
                <a:tc>
                  <a:txBody>
                    <a:bodyPr/>
                    <a:lstStyle/>
                    <a:p>
                      <a:pPr algn="r" defTabSz="457200"/>
                      <a:r>
                        <a:rPr sz="1400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93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400">
                          <a:latin typeface="Helvetica"/>
                          <a:ea typeface="Helvetica"/>
                          <a:cs typeface="Helvetica"/>
                          <a:sym typeface="Helvetica"/>
                        </a:defRPr>
                      </a:pPr>
                    </a:p>
                  </a:txBody>
                  <a:tcPr marL="50800" marR="50800" marT="50800" marB="5080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r" defTabSz="457200"/>
                      <a:r>
                        <a:rPr sz="1400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94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400">
                          <a:latin typeface="Helvetica"/>
                          <a:ea typeface="Helvetica"/>
                          <a:cs typeface="Helvetica"/>
                          <a:sym typeface="Helvetica"/>
                        </a:defRPr>
                      </a:pPr>
                    </a:p>
                  </a:txBody>
                  <a:tcPr marL="50800" marR="50800" marT="50800" marB="5080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400">
                          <a:latin typeface="Helvetica"/>
                          <a:ea typeface="Helvetica"/>
                          <a:cs typeface="Helvetica"/>
                          <a:sym typeface="Helvetica"/>
                        </a:defRPr>
                      </a:pPr>
                    </a:p>
                  </a:txBody>
                  <a:tcPr marL="50800" marR="50800" marT="50800" marB="5080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alary (Optional, 64% responded)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rPr sz="6400"/>
              <a:t>Salary</a:t>
            </a:r>
            <a:br/>
            <a:r>
              <a:rPr sz="1800"/>
              <a:t>(Optional, 64% responded)</a:t>
            </a:r>
          </a:p>
        </p:txBody>
      </p:sp>
      <p:graphicFrame>
        <p:nvGraphicFramePr>
          <p:cNvPr id="134" name="2D Pie Chart"/>
          <p:cNvGraphicFramePr/>
          <p:nvPr/>
        </p:nvGraphicFramePr>
        <p:xfrm>
          <a:off x="3273789" y="2524489"/>
          <a:ext cx="6457222" cy="6457222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alary (Optional, 64% responded)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rPr sz="6400"/>
              <a:t>Salary</a:t>
            </a:r>
            <a:br/>
            <a:r>
              <a:rPr sz="1800"/>
              <a:t>(Optional, 64% responded)</a:t>
            </a:r>
          </a:p>
        </p:txBody>
      </p:sp>
      <p:sp>
        <p:nvSpPr>
          <p:cNvPr id="137" name="Weighted average: $78,309"/>
          <p:cNvSpPr/>
          <p:nvPr/>
        </p:nvSpPr>
        <p:spPr>
          <a:xfrm>
            <a:off x="3615867" y="2762250"/>
            <a:ext cx="5773066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Weighted average: $78,309</a:t>
            </a:r>
          </a:p>
        </p:txBody>
      </p:sp>
      <p:graphicFrame>
        <p:nvGraphicFramePr>
          <p:cNvPr id="138" name="Table"/>
          <p:cNvGraphicFramePr/>
          <p:nvPr/>
        </p:nvGraphicFramePr>
        <p:xfrm>
          <a:off x="2130846" y="4000500"/>
          <a:ext cx="8743108" cy="5664200"/>
        </p:xfrm>
        <a:graphic xmlns:a="http://schemas.openxmlformats.org/drawingml/2006/main">
          <a:graphicData uri="http://schemas.openxmlformats.org/drawingml/2006/table">
            <a:tbl>
              <a:tblPr firstCol="1" firstRow="1" lastCol="0" lastRow="0" bandCol="0" bandRow="1" rtl="0">
                <a:tableStyleId>{8F44A2F1-9E1F-4B54-A3A2-5F16C0AD49E2}</a:tableStyleId>
              </a:tblPr>
              <a:tblGrid>
                <a:gridCol w="3567789"/>
                <a:gridCol w="1692786"/>
                <a:gridCol w="3482531"/>
              </a:tblGrid>
              <a:tr h="279400">
                <a:tc>
                  <a:txBody>
                    <a:bodyPr/>
                    <a:lstStyle/>
                    <a:p>
                      <a:pPr algn="l" defTabSz="457200">
                        <a:defRPr b="0"/>
                      </a:pPr>
                      <a:r>
                        <a:rPr b="1" sz="1400">
                          <a:sym typeface="Helvetica"/>
                        </a:rPr>
                        <a:t>Title</a:t>
                      </a:r>
                    </a:p>
                  </a:txBody>
                  <a:tcPr marL="50800" marR="50800" marT="50800" marB="50800" anchor="t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b="0"/>
                      </a:pPr>
                      <a:r>
                        <a:rPr b="1" sz="1400">
                          <a:sym typeface="Helvetica"/>
                        </a:rPr>
                        <a:t>Citation</a:t>
                      </a:r>
                    </a:p>
                  </a:txBody>
                  <a:tcPr marL="50800" marR="50800" marT="50800" marB="50800" anchor="t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b="0"/>
                      </a:pPr>
                      <a:r>
                        <a:rPr b="1" sz="1400">
                          <a:sym typeface="Helvetica"/>
                        </a:rPr>
                        <a:t>Salary (Sacramento area)</a:t>
                      </a:r>
                    </a:p>
                  </a:txBody>
                  <a:tcPr marL="50800" marR="50800" marT="50800" marB="50800" anchor="t" anchorCtr="0" horzOverflow="overflow"/>
                </a:tc>
              </a:tr>
              <a:tr h="279400">
                <a:tc>
                  <a:txBody>
                    <a:bodyPr/>
                    <a:lstStyle/>
                    <a:p>
                      <a:pPr algn="l" defTabSz="457200">
                        <a:defRPr b="0">
                          <a:solidFill>
                            <a:srgbClr val="000000"/>
                          </a:solidFill>
                        </a:defRPr>
                      </a:pPr>
                      <a:r>
                        <a:rPr b="1" sz="1400">
                          <a:solidFill>
                            <a:srgbClr val="FFFFFF"/>
                          </a:solidFill>
                          <a:sym typeface="Helvetica"/>
                        </a:rPr>
                        <a:t>Application Developer (indeed.com)</a:t>
                      </a:r>
                    </a:p>
                  </a:txBody>
                  <a:tcPr marL="50800" marR="50800" marT="50800" marB="50800" anchor="t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400">
                          <a:sym typeface="Helvetica"/>
                        </a:defRPr>
                      </a:pPr>
                      <a:r>
                        <a:rPr u="sng">
                          <a:hlinkClick r:id="rId2" invalidUrl="" action="" tgtFrame="" tooltip="" history="1" highlightClick="0" endSnd="0"/>
                        </a:rPr>
                        <a:t>indeed.com</a:t>
                      </a:r>
                    </a:p>
                  </a:txBody>
                  <a:tcPr marL="50800" marR="50800" marT="50800" marB="50800" anchor="t" anchorCtr="0" horzOverflow="overflow"/>
                </a:tc>
                <a:tc>
                  <a:txBody>
                    <a:bodyPr/>
                    <a:lstStyle/>
                    <a:p>
                      <a:pPr algn="r" defTabSz="457200">
                        <a:defRPr b="0"/>
                      </a:pPr>
                      <a:r>
                        <a:rPr b="1" sz="1400">
                          <a:sym typeface="Helvetica"/>
                        </a:rPr>
                        <a:t>$99,736.00</a:t>
                      </a:r>
                    </a:p>
                  </a:txBody>
                  <a:tcPr marL="50800" marR="50800" marT="50800" marB="50800" anchor="t" anchorCtr="0" horzOverflow="overflow"/>
                </a:tc>
              </a:tr>
              <a:tr h="279400">
                <a:tc>
                  <a:txBody>
                    <a:bodyPr/>
                    <a:lstStyle/>
                    <a:p>
                      <a:pPr algn="l" defTabSz="457200">
                        <a:defRPr b="0">
                          <a:solidFill>
                            <a:srgbClr val="000000"/>
                          </a:solidFill>
                        </a:defRPr>
                      </a:pPr>
                      <a:r>
                        <a:rPr b="1" sz="1400">
                          <a:solidFill>
                            <a:srgbClr val="FFFFFF"/>
                          </a:solidFill>
                          <a:sym typeface="Helvetica"/>
                        </a:rPr>
                        <a:t>Software Engineer (indeed.com)</a:t>
                      </a:r>
                    </a:p>
                  </a:txBody>
                  <a:tcPr marL="50800" marR="50800" marT="50800" marB="50800" anchor="t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400">
                          <a:sym typeface="Helvetica"/>
                        </a:defRPr>
                      </a:pPr>
                      <a:r>
                        <a:rPr u="sng">
                          <a:hlinkClick r:id="rId2" invalidUrl="" action="" tgtFrame="" tooltip="" history="1" highlightClick="0" endSnd="0"/>
                        </a:rPr>
                        <a:t>indeed.com</a:t>
                      </a:r>
                    </a:p>
                  </a:txBody>
                  <a:tcPr marL="50800" marR="50800" marT="50800" marB="50800" anchor="t" anchorCtr="0" horzOverflow="overflow"/>
                </a:tc>
                <a:tc>
                  <a:txBody>
                    <a:bodyPr/>
                    <a:lstStyle/>
                    <a:p>
                      <a:pPr algn="r" defTabSz="457200">
                        <a:defRPr b="0"/>
                      </a:pPr>
                      <a:r>
                        <a:rPr b="1" sz="1400">
                          <a:sym typeface="Helvetica"/>
                        </a:rPr>
                        <a:t>$97,872.00</a:t>
                      </a:r>
                    </a:p>
                  </a:txBody>
                  <a:tcPr marL="50800" marR="50800" marT="50800" marB="50800" anchor="t" anchorCtr="0" horzOverflow="overflow"/>
                </a:tc>
              </a:tr>
              <a:tr h="279400">
                <a:tc>
                  <a:txBody>
                    <a:bodyPr/>
                    <a:lstStyle/>
                    <a:p>
                      <a:pPr algn="l" defTabSz="457200">
                        <a:defRPr b="0">
                          <a:solidFill>
                            <a:srgbClr val="000000"/>
                          </a:solidFill>
                        </a:defRPr>
                      </a:pPr>
                      <a:r>
                        <a:rPr b="1" sz="1400">
                          <a:solidFill>
                            <a:srgbClr val="FFFFFF"/>
                          </a:solidFill>
                          <a:sym typeface="Helvetica"/>
                        </a:rPr>
                        <a:t>Web Developer (indeed.com)</a:t>
                      </a:r>
                    </a:p>
                  </a:txBody>
                  <a:tcPr marL="50800" marR="50800" marT="50800" marB="50800" anchor="t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400">
                          <a:sym typeface="Helvetica"/>
                        </a:defRPr>
                      </a:pPr>
                      <a:r>
                        <a:rPr u="sng">
                          <a:hlinkClick r:id="rId2" invalidUrl="" action="" tgtFrame="" tooltip="" history="1" highlightClick="0" endSnd="0"/>
                        </a:rPr>
                        <a:t>indeed.com</a:t>
                      </a:r>
                    </a:p>
                  </a:txBody>
                  <a:tcPr marL="50800" marR="50800" marT="50800" marB="50800" anchor="t" anchorCtr="0" horzOverflow="overflow"/>
                </a:tc>
                <a:tc>
                  <a:txBody>
                    <a:bodyPr/>
                    <a:lstStyle/>
                    <a:p>
                      <a:pPr algn="r" defTabSz="457200">
                        <a:defRPr b="0"/>
                      </a:pPr>
                      <a:r>
                        <a:rPr b="1" sz="1400">
                          <a:sym typeface="Helvetica"/>
                        </a:rPr>
                        <a:t>$85,664.00</a:t>
                      </a:r>
                    </a:p>
                  </a:txBody>
                  <a:tcPr marL="50800" marR="50800" marT="50800" marB="50800" anchor="t" anchorCtr="0" horzOverflow="overflow"/>
                </a:tc>
              </a:tr>
              <a:tr h="279400">
                <a:tc>
                  <a:txBody>
                    <a:bodyPr/>
                    <a:lstStyle/>
                    <a:p>
                      <a:pPr algn="l" defTabSz="457200">
                        <a:defRPr b="0">
                          <a:solidFill>
                            <a:srgbClr val="000000"/>
                          </a:solidFill>
                        </a:defRPr>
                      </a:pPr>
                      <a:r>
                        <a:rPr b="1" sz="1400">
                          <a:solidFill>
                            <a:srgbClr val="FFFFFF"/>
                          </a:solidFill>
                          <a:sym typeface="Helvetica"/>
                        </a:rPr>
                        <a:t>Application Developer (glassdoor.com)</a:t>
                      </a:r>
                    </a:p>
                  </a:txBody>
                  <a:tcPr marL="50800" marR="50800" marT="50800" marB="50800" anchor="t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400">
                          <a:sym typeface="Helvetica"/>
                        </a:defRPr>
                      </a:pPr>
                      <a:r>
                        <a:rPr u="sng">
                          <a:hlinkClick r:id="rId3" invalidUrl="" action="" tgtFrame="" tooltip="" history="1" highlightClick="0" endSnd="0"/>
                        </a:rPr>
                        <a:t>glassdoor.com</a:t>
                      </a:r>
                    </a:p>
                  </a:txBody>
                  <a:tcPr marL="50800" marR="50800" marT="50800" marB="50800" anchor="t" anchorCtr="0" horzOverflow="overflow"/>
                </a:tc>
                <a:tc>
                  <a:txBody>
                    <a:bodyPr/>
                    <a:lstStyle/>
                    <a:p>
                      <a:pPr algn="r" defTabSz="457200">
                        <a:defRPr b="0"/>
                      </a:pPr>
                      <a:r>
                        <a:rPr b="1" sz="1400">
                          <a:sym typeface="Helvetica"/>
                        </a:rPr>
                        <a:t>$90,187.00</a:t>
                      </a:r>
                    </a:p>
                  </a:txBody>
                  <a:tcPr marL="50800" marR="50800" marT="50800" marB="50800" anchor="t" anchorCtr="0" horzOverflow="overflow"/>
                </a:tc>
              </a:tr>
              <a:tr h="279400">
                <a:tc>
                  <a:txBody>
                    <a:bodyPr/>
                    <a:lstStyle/>
                    <a:p>
                      <a:pPr algn="l" defTabSz="457200">
                        <a:defRPr b="0">
                          <a:solidFill>
                            <a:srgbClr val="000000"/>
                          </a:solidFill>
                        </a:defRPr>
                      </a:pPr>
                      <a:r>
                        <a:rPr b="1" sz="1400">
                          <a:solidFill>
                            <a:srgbClr val="FFFFFF"/>
                          </a:solidFill>
                          <a:sym typeface="Helvetica"/>
                        </a:rPr>
                        <a:t>Software Engineer (glassdoor.com)</a:t>
                      </a:r>
                    </a:p>
                  </a:txBody>
                  <a:tcPr marL="50800" marR="50800" marT="50800" marB="50800" anchor="t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400">
                          <a:sym typeface="Helvetica"/>
                        </a:defRPr>
                      </a:pPr>
                      <a:r>
                        <a:rPr u="sng">
                          <a:hlinkClick r:id="rId3" invalidUrl="" action="" tgtFrame="" tooltip="" history="1" highlightClick="0" endSnd="0"/>
                        </a:rPr>
                        <a:t>glassdoor.com</a:t>
                      </a:r>
                    </a:p>
                  </a:txBody>
                  <a:tcPr marL="50800" marR="50800" marT="50800" marB="50800" anchor="t" anchorCtr="0" horzOverflow="overflow"/>
                </a:tc>
                <a:tc>
                  <a:txBody>
                    <a:bodyPr/>
                    <a:lstStyle/>
                    <a:p>
                      <a:pPr algn="r" defTabSz="457200">
                        <a:defRPr b="0"/>
                      </a:pPr>
                      <a:r>
                        <a:rPr b="1" sz="1400">
                          <a:sym typeface="Helvetica"/>
                        </a:rPr>
                        <a:t>$84,560.00</a:t>
                      </a:r>
                    </a:p>
                  </a:txBody>
                  <a:tcPr marL="50800" marR="50800" marT="50800" marB="50800" anchor="t" anchorCtr="0" horzOverflow="overflow"/>
                </a:tc>
              </a:tr>
              <a:tr h="279400">
                <a:tc>
                  <a:txBody>
                    <a:bodyPr/>
                    <a:lstStyle/>
                    <a:p>
                      <a:pPr algn="l" defTabSz="457200">
                        <a:defRPr b="0">
                          <a:solidFill>
                            <a:srgbClr val="000000"/>
                          </a:solidFill>
                        </a:defRPr>
                      </a:pPr>
                      <a:r>
                        <a:rPr b="1" sz="1400">
                          <a:solidFill>
                            <a:srgbClr val="FFFFFF"/>
                          </a:solidFill>
                          <a:sym typeface="Helvetica"/>
                        </a:rPr>
                        <a:t>Web Developer (glassdoor.com)</a:t>
                      </a:r>
                    </a:p>
                  </a:txBody>
                  <a:tcPr marL="50800" marR="50800" marT="50800" marB="50800" anchor="t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400">
                          <a:sym typeface="Helvetica"/>
                        </a:defRPr>
                      </a:pPr>
                      <a:r>
                        <a:rPr u="sng">
                          <a:hlinkClick r:id="rId3" invalidUrl="" action="" tgtFrame="" tooltip="" history="1" highlightClick="0" endSnd="0"/>
                        </a:rPr>
                        <a:t>glassdoor.com</a:t>
                      </a:r>
                    </a:p>
                  </a:txBody>
                  <a:tcPr marL="50800" marR="50800" marT="50800" marB="50800" anchor="t" anchorCtr="0" horzOverflow="overflow"/>
                </a:tc>
                <a:tc>
                  <a:txBody>
                    <a:bodyPr/>
                    <a:lstStyle/>
                    <a:p>
                      <a:pPr algn="r" defTabSz="457200">
                        <a:defRPr b="0"/>
                      </a:pPr>
                      <a:r>
                        <a:rPr b="1" sz="1400">
                          <a:sym typeface="Helvetica"/>
                        </a:rPr>
                        <a:t>$61,874.00</a:t>
                      </a:r>
                    </a:p>
                  </a:txBody>
                  <a:tcPr marL="50800" marR="50800" marT="50800" marB="50800" anchor="t" anchorCtr="0" horzOverflow="overflow"/>
                </a:tc>
              </a:tr>
              <a:tr h="279400">
                <a:tc>
                  <a:txBody>
                    <a:bodyPr/>
                    <a:lstStyle/>
                    <a:p>
                      <a:pPr algn="l" defTabSz="457200">
                        <a:defRPr sz="1400">
                          <a:sym typeface="Helvetica"/>
                        </a:defRPr>
                      </a:pPr>
                    </a:p>
                  </a:txBody>
                  <a:tcPr marL="50800" marR="50800" marT="50800" marB="50800" anchor="t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400">
                          <a:sym typeface="Helvetica"/>
                        </a:defRPr>
                      </a:pPr>
                    </a:p>
                  </a:txBody>
                  <a:tcPr marL="50800" marR="50800" marT="50800" marB="50800" anchor="t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400">
                          <a:sym typeface="Helvetica"/>
                        </a:defRPr>
                      </a:pPr>
                    </a:p>
                  </a:txBody>
                  <a:tcPr marL="50800" marR="50800" marT="50800" marB="50800" anchor="t" anchorCtr="0" horzOverflow="overflow"/>
                </a:tc>
              </a:tr>
              <a:tr h="279400">
                <a:tc>
                  <a:txBody>
                    <a:bodyPr/>
                    <a:lstStyle/>
                    <a:p>
                      <a:pPr algn="l" defTabSz="457200">
                        <a:defRPr b="0">
                          <a:solidFill>
                            <a:srgbClr val="000000"/>
                          </a:solidFill>
                        </a:defRPr>
                      </a:pPr>
                      <a:r>
                        <a:rPr b="1" sz="1400">
                          <a:solidFill>
                            <a:srgbClr val="FFFFFF"/>
                          </a:solidFill>
                          <a:sym typeface="Helvetica"/>
                        </a:rPr>
                        <a:t>Average</a:t>
                      </a:r>
                    </a:p>
                  </a:txBody>
                  <a:tcPr marL="50800" marR="50800" marT="50800" marB="50800" anchor="t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400">
                          <a:sym typeface="Helvetica"/>
                        </a:defRPr>
                      </a:pPr>
                    </a:p>
                  </a:txBody>
                  <a:tcPr marL="50800" marR="50800" marT="50800" marB="50800" anchor="t" anchorCtr="0" horzOverflow="overflow"/>
                </a:tc>
                <a:tc>
                  <a:txBody>
                    <a:bodyPr/>
                    <a:lstStyle/>
                    <a:p>
                      <a:pPr algn="r" defTabSz="457200">
                        <a:defRPr b="0"/>
                      </a:pPr>
                      <a:r>
                        <a:rPr b="1" sz="1400">
                          <a:sym typeface="Helvetica"/>
                        </a:rPr>
                        <a:t>$86,648.83</a:t>
                      </a:r>
                    </a:p>
                  </a:txBody>
                  <a:tcPr marL="50800" marR="50800" marT="50800" marB="50800" anchor="t" anchorCtr="0" horzOverflow="overflow">
                    <a:solidFill>
                      <a:schemeClr val="accent2">
                        <a:hueOff val="-2473793"/>
                        <a:satOff val="-50209"/>
                        <a:lumOff val="23543"/>
                      </a:schemeClr>
                    </a:solidFill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algn="l" defTabSz="457200">
                        <a:defRPr b="0">
                          <a:solidFill>
                            <a:srgbClr val="000000"/>
                          </a:solidFill>
                        </a:defRPr>
                      </a:pPr>
                      <a:r>
                        <a:rPr b="1" sz="1400">
                          <a:solidFill>
                            <a:srgbClr val="FFFFFF"/>
                          </a:solidFill>
                          <a:sym typeface="Helvetica"/>
                        </a:rPr>
                        <a:t>Min</a:t>
                      </a:r>
                    </a:p>
                  </a:txBody>
                  <a:tcPr marL="50800" marR="50800" marT="50800" marB="50800" anchor="t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400">
                          <a:sym typeface="Helvetica"/>
                        </a:defRPr>
                      </a:pPr>
                    </a:p>
                  </a:txBody>
                  <a:tcPr marL="50800" marR="50800" marT="50800" marB="50800" anchor="t" anchorCtr="0" horzOverflow="overflow"/>
                </a:tc>
                <a:tc>
                  <a:txBody>
                    <a:bodyPr/>
                    <a:lstStyle/>
                    <a:p>
                      <a:pPr algn="r" defTabSz="457200">
                        <a:defRPr b="0"/>
                      </a:pPr>
                      <a:r>
                        <a:rPr b="1" sz="1400">
                          <a:sym typeface="Helvetica"/>
                        </a:rPr>
                        <a:t>$61,874.00</a:t>
                      </a:r>
                    </a:p>
                  </a:txBody>
                  <a:tcPr marL="50800" marR="50800" marT="50800" marB="50800" anchor="t" anchorCtr="0" horzOverflow="overflow"/>
                </a:tc>
              </a:tr>
              <a:tr h="279400">
                <a:tc>
                  <a:txBody>
                    <a:bodyPr/>
                    <a:lstStyle/>
                    <a:p>
                      <a:pPr algn="l" defTabSz="457200">
                        <a:defRPr b="0">
                          <a:solidFill>
                            <a:srgbClr val="000000"/>
                          </a:solidFill>
                        </a:defRPr>
                      </a:pPr>
                      <a:r>
                        <a:rPr b="1" sz="1400">
                          <a:solidFill>
                            <a:srgbClr val="FFFFFF"/>
                          </a:solidFill>
                          <a:sym typeface="Helvetica"/>
                        </a:rPr>
                        <a:t>Max</a:t>
                      </a:r>
                    </a:p>
                  </a:txBody>
                  <a:tcPr marL="50800" marR="50800" marT="50800" marB="50800" anchor="t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400">
                          <a:sym typeface="Helvetica"/>
                        </a:defRPr>
                      </a:pPr>
                    </a:p>
                  </a:txBody>
                  <a:tcPr marL="50800" marR="50800" marT="50800" marB="50800" anchor="t" anchorCtr="0" horzOverflow="overflow"/>
                </a:tc>
                <a:tc>
                  <a:txBody>
                    <a:bodyPr/>
                    <a:lstStyle/>
                    <a:p>
                      <a:pPr algn="r" defTabSz="457200">
                        <a:defRPr b="0"/>
                      </a:pPr>
                      <a:r>
                        <a:rPr b="1" sz="1400">
                          <a:sym typeface="Helvetica"/>
                        </a:rPr>
                        <a:t>$99,736.00</a:t>
                      </a:r>
                    </a:p>
                  </a:txBody>
                  <a:tcPr marL="50800" marR="50800" marT="50800" marB="50800" anchor="t" anchorCtr="0" horzOverflow="overflow"/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Team Size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sz="6400"/>
            </a:lvl1pPr>
          </a:lstStyle>
          <a:p>
            <a:pPr/>
            <a:r>
              <a:t>Team Size</a:t>
            </a:r>
          </a:p>
        </p:txBody>
      </p:sp>
      <p:graphicFrame>
        <p:nvGraphicFramePr>
          <p:cNvPr id="141" name="Table"/>
          <p:cNvGraphicFramePr/>
          <p:nvPr/>
        </p:nvGraphicFramePr>
        <p:xfrm>
          <a:off x="1258639" y="2658746"/>
          <a:ext cx="10500222" cy="4417616"/>
        </p:xfrm>
        <a:graphic xmlns:a="http://schemas.openxmlformats.org/drawingml/2006/main">
          <a:graphicData uri="http://schemas.openxmlformats.org/drawingml/2006/table">
            <a:tbl>
              <a:tblPr firstCol="1" firstRow="1" lastCol="0" lastRow="0" bandCol="0" bandRow="1" rtl="0">
                <a:tableStyleId>{8F44A2F1-9E1F-4B54-A3A2-5F16C0AD49E2}</a:tableStyleId>
              </a:tblPr>
              <a:tblGrid>
                <a:gridCol w="1498217"/>
                <a:gridCol w="1498217"/>
                <a:gridCol w="1498217"/>
                <a:gridCol w="1498217"/>
                <a:gridCol w="1498217"/>
                <a:gridCol w="1498217"/>
                <a:gridCol w="1498217"/>
              </a:tblGrid>
              <a:tr h="875656">
                <a:tc>
                  <a:txBody>
                    <a:bodyPr/>
                    <a:lstStyle/>
                    <a:p>
                      <a:pPr algn="l" defTabSz="457200">
                        <a:defRPr b="0"/>
                      </a:pPr>
                      <a:r>
                        <a:rPr b="1">
                          <a:sym typeface="Helvetica"/>
                        </a:rPr>
                        <a:t>Answer (2016)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solidFill>
                        <a:srgbClr val="A5A5A5"/>
                      </a:solidFill>
                      <a:miter lim="400000"/>
                    </a:lnL>
                    <a:lnR w="12700">
                      <a:solidFill>
                        <a:srgbClr val="A5A5A5"/>
                      </a:solidFill>
                      <a:miter lim="400000"/>
                    </a:lnR>
                    <a:lnT w="12700">
                      <a:solidFill>
                        <a:srgbClr val="A5A5A5"/>
                      </a:solidFill>
                      <a:miter lim="400000"/>
                    </a:lnT>
                    <a:lnB w="12700">
                      <a:solidFill>
                        <a:srgbClr val="A5A5A5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b="0"/>
                      </a:pPr>
                      <a:r>
                        <a:rPr b="1">
                          <a:sym typeface="Helvetica"/>
                        </a:rPr>
                        <a:t>%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solidFill>
                        <a:srgbClr val="A5A5A5"/>
                      </a:solidFill>
                      <a:miter lim="400000"/>
                    </a:lnL>
                    <a:lnR w="12700">
                      <a:solidFill>
                        <a:srgbClr val="A5A5A5"/>
                      </a:solidFill>
                      <a:miter lim="400000"/>
                    </a:lnR>
                    <a:lnT w="12700">
                      <a:solidFill>
                        <a:srgbClr val="A5A5A5"/>
                      </a:solidFill>
                      <a:miter lim="400000"/>
                    </a:lnT>
                    <a:lnB w="12700">
                      <a:solidFill>
                        <a:srgbClr val="A5A5A5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b="0"/>
                      </a:pPr>
                      <a:r>
                        <a:rPr b="1">
                          <a:sym typeface="Helvetica"/>
                        </a:rPr>
                        <a:t>Count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solidFill>
                        <a:srgbClr val="A5A5A5"/>
                      </a:solidFill>
                      <a:miter lim="400000"/>
                    </a:lnL>
                    <a:lnR w="38100">
                      <a:solidFill>
                        <a:srgbClr val="515151"/>
                      </a:solidFill>
                      <a:miter lim="400000"/>
                    </a:lnR>
                    <a:lnT w="12700">
                      <a:solidFill>
                        <a:srgbClr val="A5A5A5"/>
                      </a:solidFill>
                      <a:miter lim="400000"/>
                    </a:lnT>
                    <a:lnB w="12700">
                      <a:solidFill>
                        <a:srgbClr val="A5A5A5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b="0"/>
                      </a:pPr>
                      <a:r>
                        <a:rPr b="1">
                          <a:sym typeface="Helvetica"/>
                        </a:rPr>
                        <a:t>Answer (2017)</a:t>
                      </a:r>
                    </a:p>
                  </a:txBody>
                  <a:tcPr marL="50800" marR="50800" marT="50800" marB="50800" anchor="t" anchorCtr="0" horzOverflow="overflow">
                    <a:lnL w="38100">
                      <a:solidFill>
                        <a:srgbClr val="515151"/>
                      </a:solidFill>
                      <a:miter lim="400000"/>
                    </a:lnL>
                    <a:lnR w="12700">
                      <a:solidFill>
                        <a:srgbClr val="A5A5A5"/>
                      </a:solidFill>
                      <a:miter lim="400000"/>
                    </a:lnR>
                    <a:lnT w="12700">
                      <a:solidFill>
                        <a:srgbClr val="A5A5A5"/>
                      </a:solidFill>
                      <a:miter lim="400000"/>
                    </a:lnT>
                    <a:lnB w="12700">
                      <a:solidFill>
                        <a:srgbClr val="A5A5A5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b="0"/>
                      </a:pPr>
                      <a:r>
                        <a:rPr b="1">
                          <a:sym typeface="Helvetica"/>
                        </a:rPr>
                        <a:t>%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solidFill>
                        <a:srgbClr val="A5A5A5"/>
                      </a:solidFill>
                      <a:miter lim="400000"/>
                    </a:lnL>
                    <a:lnR w="12700">
                      <a:solidFill>
                        <a:srgbClr val="A5A5A5"/>
                      </a:solidFill>
                      <a:miter lim="400000"/>
                    </a:lnR>
                    <a:lnT w="12700">
                      <a:solidFill>
                        <a:srgbClr val="A5A5A5"/>
                      </a:solidFill>
                      <a:miter lim="400000"/>
                    </a:lnT>
                    <a:lnB w="12700">
                      <a:solidFill>
                        <a:srgbClr val="A5A5A5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b="0"/>
                      </a:pPr>
                      <a:r>
                        <a:rPr b="1">
                          <a:sym typeface="Helvetica"/>
                        </a:rPr>
                        <a:t>Count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solidFill>
                        <a:srgbClr val="A5A5A5"/>
                      </a:solidFill>
                      <a:miter lim="400000"/>
                    </a:lnL>
                    <a:lnR w="38100">
                      <a:solidFill>
                        <a:srgbClr val="515151"/>
                      </a:solidFill>
                      <a:miter lim="400000"/>
                    </a:lnR>
                    <a:lnT w="12700">
                      <a:solidFill>
                        <a:srgbClr val="A5A5A5"/>
                      </a:solidFill>
                      <a:miter lim="400000"/>
                    </a:lnT>
                    <a:lnB w="12700">
                      <a:solidFill>
                        <a:srgbClr val="A5A5A5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b="0"/>
                      </a:pPr>
                      <a:r>
                        <a:rPr b="1">
                          <a:sym typeface="Helvetica"/>
                        </a:rPr>
                        <a:t>YoY (%)</a:t>
                      </a:r>
                    </a:p>
                  </a:txBody>
                  <a:tcPr marL="50800" marR="50800" marT="50800" marB="50800" anchor="t" anchorCtr="0" horzOverflow="overflow">
                    <a:lnL w="38100">
                      <a:solidFill>
                        <a:srgbClr val="515151"/>
                      </a:solidFill>
                      <a:miter lim="400000"/>
                    </a:lnL>
                    <a:lnR w="12700">
                      <a:solidFill>
                        <a:srgbClr val="A5A5A5"/>
                      </a:solidFill>
                      <a:miter lim="400000"/>
                    </a:lnR>
                    <a:lnT w="12700">
                      <a:solidFill>
                        <a:srgbClr val="A5A5A5"/>
                      </a:solidFill>
                      <a:miter lim="400000"/>
                    </a:lnT>
                    <a:lnB w="12700">
                      <a:solidFill>
                        <a:srgbClr val="A5A5A5"/>
                      </a:solidFill>
                      <a:miter lim="400000"/>
                    </a:lnB>
                  </a:tcPr>
                </a:tc>
              </a:tr>
              <a:tr h="512176">
                <a:tc>
                  <a:txBody>
                    <a:bodyPr/>
                    <a:lstStyle/>
                    <a:p>
                      <a:pPr algn="l" defTabSz="457200">
                        <a:defRPr b="0"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solidFill>
                            <a:srgbClr val="FFFFFF"/>
                          </a:solidFill>
                          <a:sym typeface="Helvetica"/>
                        </a:rPr>
                        <a:t>1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solidFill>
                        <a:srgbClr val="A5A5A5"/>
                      </a:solidFill>
                      <a:miter lim="400000"/>
                    </a:lnL>
                    <a:lnR w="12700">
                      <a:solidFill>
                        <a:srgbClr val="A5A5A5"/>
                      </a:solidFill>
                      <a:miter lim="400000"/>
                    </a:lnR>
                    <a:lnT w="12700">
                      <a:solidFill>
                        <a:srgbClr val="A5A5A5"/>
                      </a:solidFill>
                      <a:miter lim="400000"/>
                    </a:lnT>
                    <a:lnB w="12700">
                      <a:solidFill>
                        <a:srgbClr val="A5A5A5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 b="0"/>
                      </a:pPr>
                      <a:r>
                        <a:rPr>
                          <a:sym typeface="Helvetica"/>
                        </a:rPr>
                        <a:t>17.83%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solidFill>
                        <a:srgbClr val="A5A5A5"/>
                      </a:solidFill>
                      <a:miter lim="400000"/>
                    </a:lnL>
                    <a:lnR w="12700">
                      <a:solidFill>
                        <a:srgbClr val="A5A5A5"/>
                      </a:solidFill>
                      <a:miter lim="400000"/>
                    </a:lnR>
                    <a:lnT w="12700">
                      <a:solidFill>
                        <a:srgbClr val="A5A5A5"/>
                      </a:solidFill>
                      <a:miter lim="400000"/>
                    </a:lnT>
                    <a:lnB w="12700">
                      <a:solidFill>
                        <a:srgbClr val="A5A5A5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 b="0"/>
                      </a:pPr>
                      <a:r>
                        <a:rPr>
                          <a:sym typeface="Helvetica"/>
                        </a:rPr>
                        <a:t>23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solidFill>
                        <a:srgbClr val="A5A5A5"/>
                      </a:solidFill>
                      <a:miter lim="400000"/>
                    </a:lnL>
                    <a:lnR w="38100">
                      <a:solidFill>
                        <a:srgbClr val="515151"/>
                      </a:solidFill>
                      <a:miter lim="400000"/>
                    </a:lnR>
                    <a:lnT w="12700">
                      <a:solidFill>
                        <a:srgbClr val="A5A5A5"/>
                      </a:solidFill>
                      <a:miter lim="400000"/>
                    </a:lnT>
                    <a:lnB w="12700">
                      <a:solidFill>
                        <a:srgbClr val="A5A5A5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b="0"/>
                      </a:pPr>
                      <a:r>
                        <a:rPr b="1">
                          <a:sym typeface="Helvetica"/>
                        </a:rPr>
                        <a:t>1</a:t>
                      </a:r>
                    </a:p>
                  </a:txBody>
                  <a:tcPr marL="50800" marR="50800" marT="50800" marB="50800" anchor="t" anchorCtr="0" horzOverflow="overflow">
                    <a:lnL w="38100">
                      <a:solidFill>
                        <a:srgbClr val="515151"/>
                      </a:solidFill>
                      <a:miter lim="400000"/>
                    </a:lnL>
                    <a:lnR w="12700">
                      <a:solidFill>
                        <a:srgbClr val="A5A5A5"/>
                      </a:solidFill>
                      <a:miter lim="400000"/>
                    </a:lnR>
                    <a:lnT w="12700">
                      <a:solidFill>
                        <a:srgbClr val="A5A5A5"/>
                      </a:solidFill>
                      <a:miter lim="400000"/>
                    </a:lnT>
                    <a:lnB w="12700">
                      <a:solidFill>
                        <a:srgbClr val="A5A5A5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 b="0"/>
                      </a:pPr>
                      <a:r>
                        <a:rPr>
                          <a:sym typeface="Helvetica"/>
                        </a:rPr>
                        <a:t>20.57%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solidFill>
                        <a:srgbClr val="A5A5A5"/>
                      </a:solidFill>
                      <a:miter lim="400000"/>
                    </a:lnL>
                    <a:lnR w="12700">
                      <a:solidFill>
                        <a:srgbClr val="A5A5A5"/>
                      </a:solidFill>
                      <a:miter lim="400000"/>
                    </a:lnR>
                    <a:lnT w="12700">
                      <a:solidFill>
                        <a:srgbClr val="A5A5A5"/>
                      </a:solidFill>
                      <a:miter lim="400000"/>
                    </a:lnT>
                    <a:lnB w="12700">
                      <a:solidFill>
                        <a:srgbClr val="A5A5A5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 b="0"/>
                      </a:pPr>
                      <a:r>
                        <a:rPr>
                          <a:sym typeface="Helvetica"/>
                        </a:rPr>
                        <a:t>29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solidFill>
                        <a:srgbClr val="A5A5A5"/>
                      </a:solidFill>
                      <a:miter lim="400000"/>
                    </a:lnL>
                    <a:lnR w="38100">
                      <a:solidFill>
                        <a:srgbClr val="515151"/>
                      </a:solidFill>
                      <a:miter lim="400000"/>
                    </a:lnR>
                    <a:lnT w="12700">
                      <a:solidFill>
                        <a:srgbClr val="A5A5A5"/>
                      </a:solidFill>
                      <a:miter lim="400000"/>
                    </a:lnT>
                    <a:lnB w="12700">
                      <a:solidFill>
                        <a:srgbClr val="A5A5A5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 b="0"/>
                      </a:pPr>
                      <a:r>
                        <a:rPr>
                          <a:sym typeface="Helvetica"/>
                        </a:rPr>
                        <a:t>2.74%</a:t>
                      </a:r>
                    </a:p>
                  </a:txBody>
                  <a:tcPr marL="50800" marR="50800" marT="50800" marB="50800" anchor="t" anchorCtr="0" horzOverflow="overflow">
                    <a:lnL w="38100">
                      <a:solidFill>
                        <a:srgbClr val="515151"/>
                      </a:solidFill>
                      <a:miter lim="400000"/>
                    </a:lnL>
                    <a:lnR w="12700">
                      <a:solidFill>
                        <a:srgbClr val="A5A5A5"/>
                      </a:solidFill>
                      <a:miter lim="400000"/>
                    </a:lnR>
                    <a:lnT w="12700">
                      <a:solidFill>
                        <a:srgbClr val="A5A5A5"/>
                      </a:solidFill>
                      <a:miter lim="400000"/>
                    </a:lnT>
                    <a:lnB w="12700">
                      <a:solidFill>
                        <a:srgbClr val="A5A5A5"/>
                      </a:solidFill>
                      <a:miter lim="400000"/>
                    </a:lnB>
                  </a:tcPr>
                </a:tc>
              </a:tr>
              <a:tr h="512176">
                <a:tc>
                  <a:txBody>
                    <a:bodyPr/>
                    <a:lstStyle/>
                    <a:p>
                      <a:pPr algn="l" defTabSz="457200">
                        <a:defRPr b="0"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solidFill>
                            <a:srgbClr val="FFFFFF"/>
                          </a:solidFill>
                          <a:sym typeface="Helvetica"/>
                        </a:rPr>
                        <a:t>2-3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solidFill>
                        <a:srgbClr val="A5A5A5"/>
                      </a:solidFill>
                      <a:miter lim="400000"/>
                    </a:lnL>
                    <a:lnR w="12700">
                      <a:solidFill>
                        <a:srgbClr val="A5A5A5"/>
                      </a:solidFill>
                      <a:miter lim="400000"/>
                    </a:lnR>
                    <a:lnT w="12700">
                      <a:solidFill>
                        <a:srgbClr val="A5A5A5"/>
                      </a:solidFill>
                      <a:miter lim="400000"/>
                    </a:lnT>
                    <a:lnB w="12700">
                      <a:solidFill>
                        <a:srgbClr val="A5A5A5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 b="0"/>
                      </a:pPr>
                      <a:r>
                        <a:rPr>
                          <a:sym typeface="Helvetica"/>
                        </a:rPr>
                        <a:t>35.66%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solidFill>
                        <a:srgbClr val="A5A5A5"/>
                      </a:solidFill>
                      <a:miter lim="400000"/>
                    </a:lnL>
                    <a:lnR w="12700">
                      <a:solidFill>
                        <a:srgbClr val="A5A5A5"/>
                      </a:solidFill>
                      <a:miter lim="400000"/>
                    </a:lnR>
                    <a:lnT w="12700">
                      <a:solidFill>
                        <a:srgbClr val="A5A5A5"/>
                      </a:solidFill>
                      <a:miter lim="400000"/>
                    </a:lnT>
                    <a:lnB w="12700">
                      <a:solidFill>
                        <a:srgbClr val="A5A5A5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 b="0"/>
                      </a:pPr>
                      <a:r>
                        <a:rPr>
                          <a:sym typeface="Helvetica"/>
                        </a:rPr>
                        <a:t>46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solidFill>
                        <a:srgbClr val="A5A5A5"/>
                      </a:solidFill>
                      <a:miter lim="400000"/>
                    </a:lnL>
                    <a:lnR w="38100">
                      <a:solidFill>
                        <a:srgbClr val="515151"/>
                      </a:solidFill>
                      <a:miter lim="400000"/>
                    </a:lnR>
                    <a:lnT w="12700">
                      <a:solidFill>
                        <a:srgbClr val="A5A5A5"/>
                      </a:solidFill>
                      <a:miter lim="400000"/>
                    </a:lnT>
                    <a:lnB w="12700">
                      <a:solidFill>
                        <a:srgbClr val="A5A5A5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b="0"/>
                      </a:pPr>
                      <a:r>
                        <a:rPr b="1">
                          <a:sym typeface="Helvetica"/>
                        </a:rPr>
                        <a:t>2-3</a:t>
                      </a:r>
                    </a:p>
                  </a:txBody>
                  <a:tcPr marL="50800" marR="50800" marT="50800" marB="50800" anchor="t" anchorCtr="0" horzOverflow="overflow">
                    <a:lnL w="38100">
                      <a:solidFill>
                        <a:srgbClr val="515151"/>
                      </a:solidFill>
                      <a:miter lim="400000"/>
                    </a:lnL>
                    <a:lnR w="12700">
                      <a:solidFill>
                        <a:srgbClr val="A5A5A5"/>
                      </a:solidFill>
                      <a:miter lim="400000"/>
                    </a:lnR>
                    <a:lnT w="12700">
                      <a:solidFill>
                        <a:srgbClr val="A5A5A5"/>
                      </a:solidFill>
                      <a:miter lim="400000"/>
                    </a:lnT>
                    <a:lnB w="12700">
                      <a:solidFill>
                        <a:srgbClr val="A5A5A5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 b="0"/>
                      </a:pPr>
                      <a:r>
                        <a:rPr>
                          <a:sym typeface="Helvetica"/>
                        </a:rPr>
                        <a:t>45.39%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solidFill>
                        <a:srgbClr val="A5A5A5"/>
                      </a:solidFill>
                      <a:miter lim="400000"/>
                    </a:lnL>
                    <a:lnR w="12700">
                      <a:solidFill>
                        <a:srgbClr val="A5A5A5"/>
                      </a:solidFill>
                      <a:miter lim="400000"/>
                    </a:lnR>
                    <a:lnT w="12700">
                      <a:solidFill>
                        <a:srgbClr val="A5A5A5"/>
                      </a:solidFill>
                      <a:miter lim="400000"/>
                    </a:lnT>
                    <a:lnB w="12700">
                      <a:solidFill>
                        <a:srgbClr val="A5A5A5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 b="0"/>
                      </a:pPr>
                      <a:r>
                        <a:rPr>
                          <a:sym typeface="Helvetica"/>
                        </a:rPr>
                        <a:t>64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solidFill>
                        <a:srgbClr val="A5A5A5"/>
                      </a:solidFill>
                      <a:miter lim="400000"/>
                    </a:lnL>
                    <a:lnR w="38100">
                      <a:solidFill>
                        <a:srgbClr val="515151"/>
                      </a:solidFill>
                      <a:miter lim="400000"/>
                    </a:lnR>
                    <a:lnT w="12700">
                      <a:solidFill>
                        <a:srgbClr val="A5A5A5"/>
                      </a:solidFill>
                      <a:miter lim="400000"/>
                    </a:lnT>
                    <a:lnB w="12700">
                      <a:solidFill>
                        <a:srgbClr val="A5A5A5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 b="0"/>
                      </a:pPr>
                      <a:r>
                        <a:rPr>
                          <a:sym typeface="Helvetica"/>
                        </a:rPr>
                        <a:t>9.73%</a:t>
                      </a:r>
                    </a:p>
                  </a:txBody>
                  <a:tcPr marL="50800" marR="50800" marT="50800" marB="50800" anchor="t" anchorCtr="0" horzOverflow="overflow">
                    <a:lnL w="38100">
                      <a:solidFill>
                        <a:srgbClr val="515151"/>
                      </a:solidFill>
                      <a:miter lim="400000"/>
                    </a:lnL>
                    <a:lnR w="12700">
                      <a:solidFill>
                        <a:srgbClr val="A5A5A5"/>
                      </a:solidFill>
                      <a:miter lim="400000"/>
                    </a:lnR>
                    <a:lnT w="12700">
                      <a:solidFill>
                        <a:srgbClr val="A5A5A5"/>
                      </a:solidFill>
                      <a:miter lim="400000"/>
                    </a:lnT>
                    <a:lnB w="12700">
                      <a:solidFill>
                        <a:srgbClr val="A5A5A5"/>
                      </a:solidFill>
                      <a:miter lim="400000"/>
                    </a:lnB>
                  </a:tcPr>
                </a:tc>
              </a:tr>
              <a:tr h="512176">
                <a:tc>
                  <a:txBody>
                    <a:bodyPr/>
                    <a:lstStyle/>
                    <a:p>
                      <a:pPr algn="l" defTabSz="457200">
                        <a:defRPr b="0"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solidFill>
                            <a:srgbClr val="FFFFFF"/>
                          </a:solidFill>
                          <a:sym typeface="Helvetica"/>
                        </a:rPr>
                        <a:t>4-8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solidFill>
                        <a:srgbClr val="A5A5A5"/>
                      </a:solidFill>
                      <a:miter lim="400000"/>
                    </a:lnL>
                    <a:lnR w="12700">
                      <a:solidFill>
                        <a:srgbClr val="A5A5A5"/>
                      </a:solidFill>
                      <a:miter lim="400000"/>
                    </a:lnR>
                    <a:lnT w="12700">
                      <a:solidFill>
                        <a:srgbClr val="A5A5A5"/>
                      </a:solidFill>
                      <a:miter lim="400000"/>
                    </a:lnT>
                    <a:lnB w="12700">
                      <a:solidFill>
                        <a:srgbClr val="A5A5A5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 b="0"/>
                      </a:pPr>
                      <a:r>
                        <a:rPr>
                          <a:sym typeface="Helvetica"/>
                        </a:rPr>
                        <a:t>34.11%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solidFill>
                        <a:srgbClr val="A5A5A5"/>
                      </a:solidFill>
                      <a:miter lim="400000"/>
                    </a:lnL>
                    <a:lnR w="12700">
                      <a:solidFill>
                        <a:srgbClr val="A5A5A5"/>
                      </a:solidFill>
                      <a:miter lim="400000"/>
                    </a:lnR>
                    <a:lnT w="12700">
                      <a:solidFill>
                        <a:srgbClr val="A5A5A5"/>
                      </a:solidFill>
                      <a:miter lim="400000"/>
                    </a:lnT>
                    <a:lnB w="12700">
                      <a:solidFill>
                        <a:srgbClr val="A5A5A5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 b="0"/>
                      </a:pPr>
                      <a:r>
                        <a:rPr>
                          <a:sym typeface="Helvetica"/>
                        </a:rPr>
                        <a:t>44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solidFill>
                        <a:srgbClr val="A5A5A5"/>
                      </a:solidFill>
                      <a:miter lim="400000"/>
                    </a:lnL>
                    <a:lnR w="38100">
                      <a:solidFill>
                        <a:srgbClr val="515151"/>
                      </a:solidFill>
                      <a:miter lim="400000"/>
                    </a:lnR>
                    <a:lnT w="12700">
                      <a:solidFill>
                        <a:srgbClr val="A5A5A5"/>
                      </a:solidFill>
                      <a:miter lim="400000"/>
                    </a:lnT>
                    <a:lnB w="12700">
                      <a:solidFill>
                        <a:srgbClr val="A5A5A5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b="0"/>
                      </a:pPr>
                      <a:r>
                        <a:rPr b="1">
                          <a:sym typeface="Helvetica"/>
                        </a:rPr>
                        <a:t>4-8</a:t>
                      </a:r>
                    </a:p>
                  </a:txBody>
                  <a:tcPr marL="50800" marR="50800" marT="50800" marB="50800" anchor="t" anchorCtr="0" horzOverflow="overflow">
                    <a:lnL w="38100">
                      <a:solidFill>
                        <a:srgbClr val="515151"/>
                      </a:solidFill>
                      <a:miter lim="400000"/>
                    </a:lnL>
                    <a:lnR w="12700">
                      <a:solidFill>
                        <a:srgbClr val="A5A5A5"/>
                      </a:solidFill>
                      <a:miter lim="400000"/>
                    </a:lnR>
                    <a:lnT w="12700">
                      <a:solidFill>
                        <a:srgbClr val="A5A5A5"/>
                      </a:solidFill>
                      <a:miter lim="400000"/>
                    </a:lnT>
                    <a:lnB w="12700">
                      <a:solidFill>
                        <a:srgbClr val="A5A5A5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 b="0"/>
                      </a:pPr>
                      <a:r>
                        <a:rPr>
                          <a:sym typeface="Helvetica"/>
                        </a:rPr>
                        <a:t>26.24%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solidFill>
                        <a:srgbClr val="A5A5A5"/>
                      </a:solidFill>
                      <a:miter lim="400000"/>
                    </a:lnL>
                    <a:lnR w="12700">
                      <a:solidFill>
                        <a:srgbClr val="A5A5A5"/>
                      </a:solidFill>
                      <a:miter lim="400000"/>
                    </a:lnR>
                    <a:lnT w="12700">
                      <a:solidFill>
                        <a:srgbClr val="A5A5A5"/>
                      </a:solidFill>
                      <a:miter lim="400000"/>
                    </a:lnT>
                    <a:lnB w="12700">
                      <a:solidFill>
                        <a:srgbClr val="A5A5A5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 b="0"/>
                      </a:pPr>
                      <a:r>
                        <a:rPr>
                          <a:sym typeface="Helvetica"/>
                        </a:rPr>
                        <a:t>37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solidFill>
                        <a:srgbClr val="A5A5A5"/>
                      </a:solidFill>
                      <a:miter lim="400000"/>
                    </a:lnL>
                    <a:lnR w="38100">
                      <a:solidFill>
                        <a:srgbClr val="515151"/>
                      </a:solidFill>
                      <a:miter lim="400000"/>
                    </a:lnR>
                    <a:lnT w="12700">
                      <a:solidFill>
                        <a:srgbClr val="A5A5A5"/>
                      </a:solidFill>
                      <a:miter lim="400000"/>
                    </a:lnT>
                    <a:lnB w="12700">
                      <a:solidFill>
                        <a:srgbClr val="A5A5A5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 b="0"/>
                      </a:pPr>
                      <a:r>
                        <a:rPr>
                          <a:sym typeface="Helvetica"/>
                        </a:rPr>
                        <a:t>-7.87%</a:t>
                      </a:r>
                    </a:p>
                  </a:txBody>
                  <a:tcPr marL="50800" marR="50800" marT="50800" marB="50800" anchor="t" anchorCtr="0" horzOverflow="overflow">
                    <a:lnL w="38100">
                      <a:solidFill>
                        <a:srgbClr val="515151"/>
                      </a:solidFill>
                      <a:miter lim="400000"/>
                    </a:lnL>
                    <a:lnR w="12700">
                      <a:solidFill>
                        <a:srgbClr val="A5A5A5"/>
                      </a:solidFill>
                      <a:miter lim="400000"/>
                    </a:lnR>
                    <a:lnT w="12700">
                      <a:solidFill>
                        <a:srgbClr val="A5A5A5"/>
                      </a:solidFill>
                      <a:miter lim="400000"/>
                    </a:lnT>
                    <a:lnB w="12700">
                      <a:solidFill>
                        <a:srgbClr val="A5A5A5"/>
                      </a:solidFill>
                      <a:miter lim="400000"/>
                    </a:lnB>
                  </a:tcPr>
                </a:tc>
              </a:tr>
              <a:tr h="512176">
                <a:tc>
                  <a:txBody>
                    <a:bodyPr/>
                    <a:lstStyle/>
                    <a:p>
                      <a:pPr algn="l" defTabSz="457200">
                        <a:defRPr b="0"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solidFill>
                            <a:srgbClr val="FFFFFF"/>
                          </a:solidFill>
                          <a:sym typeface="Helvetica"/>
                        </a:rPr>
                        <a:t>9+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solidFill>
                        <a:srgbClr val="A5A5A5"/>
                      </a:solidFill>
                      <a:miter lim="400000"/>
                    </a:lnL>
                    <a:lnR w="12700">
                      <a:solidFill>
                        <a:srgbClr val="A5A5A5"/>
                      </a:solidFill>
                      <a:miter lim="400000"/>
                    </a:lnR>
                    <a:lnT w="12700">
                      <a:solidFill>
                        <a:srgbClr val="A5A5A5"/>
                      </a:solidFill>
                      <a:miter lim="400000"/>
                    </a:lnT>
                    <a:lnB w="12700">
                      <a:solidFill>
                        <a:srgbClr val="A5A5A5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 b="0"/>
                      </a:pPr>
                      <a:r>
                        <a:rPr>
                          <a:sym typeface="Helvetica"/>
                        </a:rPr>
                        <a:t>12.4%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solidFill>
                        <a:srgbClr val="A5A5A5"/>
                      </a:solidFill>
                      <a:miter lim="400000"/>
                    </a:lnL>
                    <a:lnR w="12700">
                      <a:solidFill>
                        <a:srgbClr val="A5A5A5"/>
                      </a:solidFill>
                      <a:miter lim="400000"/>
                    </a:lnR>
                    <a:lnT w="12700">
                      <a:solidFill>
                        <a:srgbClr val="A5A5A5"/>
                      </a:solidFill>
                      <a:miter lim="400000"/>
                    </a:lnT>
                    <a:lnB w="12700">
                      <a:solidFill>
                        <a:srgbClr val="A5A5A5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 b="0"/>
                      </a:pPr>
                      <a:r>
                        <a:rPr>
                          <a:sym typeface="Helvetica"/>
                        </a:rPr>
                        <a:t>16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solidFill>
                        <a:srgbClr val="A5A5A5"/>
                      </a:solidFill>
                      <a:miter lim="400000"/>
                    </a:lnL>
                    <a:lnR w="38100">
                      <a:solidFill>
                        <a:srgbClr val="515151"/>
                      </a:solidFill>
                      <a:miter lim="400000"/>
                    </a:lnR>
                    <a:lnT w="12700">
                      <a:solidFill>
                        <a:srgbClr val="A5A5A5"/>
                      </a:solidFill>
                      <a:miter lim="400000"/>
                    </a:lnT>
                    <a:lnB w="12700">
                      <a:solidFill>
                        <a:srgbClr val="A5A5A5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b="0"/>
                      </a:pPr>
                      <a:r>
                        <a:rPr b="1">
                          <a:sym typeface="Helvetica"/>
                        </a:rPr>
                        <a:t>9+</a:t>
                      </a:r>
                    </a:p>
                  </a:txBody>
                  <a:tcPr marL="50800" marR="50800" marT="50800" marB="50800" anchor="t" anchorCtr="0" horzOverflow="overflow">
                    <a:lnL w="38100">
                      <a:solidFill>
                        <a:srgbClr val="515151"/>
                      </a:solidFill>
                      <a:miter lim="400000"/>
                    </a:lnL>
                    <a:lnR w="12700">
                      <a:solidFill>
                        <a:srgbClr val="A5A5A5"/>
                      </a:solidFill>
                      <a:miter lim="400000"/>
                    </a:lnR>
                    <a:lnT w="12700">
                      <a:solidFill>
                        <a:srgbClr val="A5A5A5"/>
                      </a:solidFill>
                      <a:miter lim="400000"/>
                    </a:lnT>
                    <a:lnB w="12700">
                      <a:solidFill>
                        <a:srgbClr val="A5A5A5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 b="0"/>
                      </a:pPr>
                      <a:r>
                        <a:rPr>
                          <a:sym typeface="Helvetica"/>
                        </a:rPr>
                        <a:t>7.8%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solidFill>
                        <a:srgbClr val="A5A5A5"/>
                      </a:solidFill>
                      <a:miter lim="400000"/>
                    </a:lnL>
                    <a:lnR w="12700">
                      <a:solidFill>
                        <a:srgbClr val="A5A5A5"/>
                      </a:solidFill>
                      <a:miter lim="400000"/>
                    </a:lnR>
                    <a:lnT w="12700">
                      <a:solidFill>
                        <a:srgbClr val="A5A5A5"/>
                      </a:solidFill>
                      <a:miter lim="400000"/>
                    </a:lnT>
                    <a:lnB w="12700">
                      <a:solidFill>
                        <a:srgbClr val="A5A5A5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 b="0"/>
                      </a:pPr>
                      <a:r>
                        <a:rPr>
                          <a:sym typeface="Helvetica"/>
                        </a:rPr>
                        <a:t>11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solidFill>
                        <a:srgbClr val="A5A5A5"/>
                      </a:solidFill>
                      <a:miter lim="400000"/>
                    </a:lnL>
                    <a:lnR w="38100">
                      <a:solidFill>
                        <a:srgbClr val="515151"/>
                      </a:solidFill>
                      <a:miter lim="400000"/>
                    </a:lnR>
                    <a:lnT w="12700">
                      <a:solidFill>
                        <a:srgbClr val="A5A5A5"/>
                      </a:solidFill>
                      <a:miter lim="400000"/>
                    </a:lnT>
                    <a:lnB w="12700">
                      <a:solidFill>
                        <a:srgbClr val="A5A5A5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 b="0"/>
                      </a:pPr>
                      <a:r>
                        <a:rPr>
                          <a:sym typeface="Helvetica"/>
                        </a:rPr>
                        <a:t>-4.60%</a:t>
                      </a:r>
                    </a:p>
                  </a:txBody>
                  <a:tcPr marL="50800" marR="50800" marT="50800" marB="50800" anchor="t" anchorCtr="0" horzOverflow="overflow">
                    <a:lnL w="38100">
                      <a:solidFill>
                        <a:srgbClr val="515151"/>
                      </a:solidFill>
                      <a:miter lim="400000"/>
                    </a:lnL>
                    <a:lnR w="12700">
                      <a:solidFill>
                        <a:srgbClr val="A5A5A5"/>
                      </a:solidFill>
                      <a:miter lim="400000"/>
                    </a:lnR>
                    <a:lnT w="12700">
                      <a:solidFill>
                        <a:srgbClr val="A5A5A5"/>
                      </a:solidFill>
                      <a:miter lim="400000"/>
                    </a:lnT>
                    <a:lnB w="12700">
                      <a:solidFill>
                        <a:srgbClr val="A5A5A5"/>
                      </a:solidFill>
                      <a:miter lim="400000"/>
                    </a:lnB>
                  </a:tcPr>
                </a:tc>
              </a:tr>
              <a:tr h="512176">
                <a:tc>
                  <a:txBody>
                    <a:bodyPr/>
                    <a:lstStyle/>
                    <a:p>
                      <a:pPr algn="l" defTabSz="457200">
                        <a:defRPr b="0"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solidFill>
                            <a:srgbClr val="FFFFFF"/>
                          </a:solidFill>
                          <a:sym typeface="Helvetica"/>
                        </a:rPr>
                        <a:t>Total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solidFill>
                        <a:srgbClr val="A5A5A5"/>
                      </a:solidFill>
                      <a:miter lim="400000"/>
                    </a:lnL>
                    <a:lnR w="12700">
                      <a:solidFill>
                        <a:srgbClr val="A5A5A5"/>
                      </a:solidFill>
                      <a:miter lim="400000"/>
                    </a:lnR>
                    <a:lnT w="12700">
                      <a:solidFill>
                        <a:srgbClr val="A5A5A5"/>
                      </a:solidFill>
                      <a:miter lim="400000"/>
                    </a:lnT>
                    <a:lnB w="12700">
                      <a:solidFill>
                        <a:srgbClr val="A5A5A5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 b="0"/>
                      </a:pPr>
                      <a:r>
                        <a:rPr>
                          <a:sym typeface="Helvetica"/>
                        </a:rPr>
                        <a:t>100%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solidFill>
                        <a:srgbClr val="A5A5A5"/>
                      </a:solidFill>
                      <a:miter lim="400000"/>
                    </a:lnL>
                    <a:lnR w="12700">
                      <a:solidFill>
                        <a:srgbClr val="A5A5A5"/>
                      </a:solidFill>
                      <a:miter lim="400000"/>
                    </a:lnR>
                    <a:lnT w="12700">
                      <a:solidFill>
                        <a:srgbClr val="A5A5A5"/>
                      </a:solidFill>
                      <a:miter lim="400000"/>
                    </a:lnT>
                    <a:lnB w="12700">
                      <a:solidFill>
                        <a:srgbClr val="A5A5A5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 b="0"/>
                      </a:pPr>
                      <a:r>
                        <a:rPr>
                          <a:sym typeface="Helvetica"/>
                        </a:rPr>
                        <a:t>129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solidFill>
                        <a:srgbClr val="A5A5A5"/>
                      </a:solidFill>
                      <a:miter lim="400000"/>
                    </a:lnL>
                    <a:lnR w="38100">
                      <a:solidFill>
                        <a:srgbClr val="515151"/>
                      </a:solidFill>
                      <a:miter lim="400000"/>
                    </a:lnR>
                    <a:lnT w="12700">
                      <a:solidFill>
                        <a:srgbClr val="A5A5A5"/>
                      </a:solidFill>
                      <a:miter lim="400000"/>
                    </a:lnT>
                    <a:lnB w="12700">
                      <a:solidFill>
                        <a:srgbClr val="A5A5A5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b="0"/>
                      </a:pPr>
                      <a:r>
                        <a:rPr b="1">
                          <a:sym typeface="Helvetica"/>
                        </a:rPr>
                        <a:t>Total</a:t>
                      </a:r>
                    </a:p>
                  </a:txBody>
                  <a:tcPr marL="50800" marR="50800" marT="50800" marB="50800" anchor="t" anchorCtr="0" horzOverflow="overflow">
                    <a:lnL w="38100">
                      <a:solidFill>
                        <a:srgbClr val="515151"/>
                      </a:solidFill>
                      <a:miter lim="400000"/>
                    </a:lnL>
                    <a:lnR w="12700">
                      <a:solidFill>
                        <a:srgbClr val="A5A5A5"/>
                      </a:solidFill>
                      <a:miter lim="400000"/>
                    </a:lnR>
                    <a:lnT w="12700">
                      <a:solidFill>
                        <a:srgbClr val="A5A5A5"/>
                      </a:solidFill>
                      <a:miter lim="400000"/>
                    </a:lnT>
                    <a:lnB w="12700">
                      <a:solidFill>
                        <a:srgbClr val="A5A5A5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 b="0"/>
                      </a:pPr>
                      <a:r>
                        <a:rPr>
                          <a:sym typeface="Helvetica"/>
                        </a:rPr>
                        <a:t>100%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solidFill>
                        <a:srgbClr val="A5A5A5"/>
                      </a:solidFill>
                      <a:miter lim="400000"/>
                    </a:lnL>
                    <a:lnR w="12700">
                      <a:solidFill>
                        <a:srgbClr val="A5A5A5"/>
                      </a:solidFill>
                      <a:miter lim="400000"/>
                    </a:lnR>
                    <a:lnT w="12700">
                      <a:solidFill>
                        <a:srgbClr val="A5A5A5"/>
                      </a:solidFill>
                      <a:miter lim="400000"/>
                    </a:lnT>
                    <a:lnB w="12700">
                      <a:solidFill>
                        <a:srgbClr val="A5A5A5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 b="0"/>
                      </a:pPr>
                      <a:r>
                        <a:rPr>
                          <a:sym typeface="Helvetica"/>
                        </a:rPr>
                        <a:t>141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solidFill>
                        <a:srgbClr val="A5A5A5"/>
                      </a:solidFill>
                      <a:miter lim="400000"/>
                    </a:lnL>
                    <a:lnR w="38100">
                      <a:solidFill>
                        <a:srgbClr val="515151"/>
                      </a:solidFill>
                      <a:miter lim="400000"/>
                    </a:lnR>
                    <a:lnT w="12700">
                      <a:solidFill>
                        <a:srgbClr val="A5A5A5"/>
                      </a:solidFill>
                      <a:miter lim="400000"/>
                    </a:lnT>
                    <a:lnB w="12700">
                      <a:solidFill>
                        <a:srgbClr val="A5A5A5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 b="0"/>
                      </a:pPr>
                      <a:r>
                        <a:rPr>
                          <a:sym typeface="Helvetica"/>
                        </a:rPr>
                        <a:t>0.00%</a:t>
                      </a:r>
                    </a:p>
                  </a:txBody>
                  <a:tcPr marL="50800" marR="50800" marT="50800" marB="50800" anchor="t" anchorCtr="0" horzOverflow="overflow">
                    <a:lnL w="38100">
                      <a:solidFill>
                        <a:srgbClr val="515151"/>
                      </a:solidFill>
                      <a:miter lim="400000"/>
                    </a:lnL>
                    <a:lnR w="12700">
                      <a:solidFill>
                        <a:srgbClr val="A5A5A5"/>
                      </a:solidFill>
                      <a:miter lim="400000"/>
                    </a:lnR>
                    <a:lnT w="12700">
                      <a:solidFill>
                        <a:srgbClr val="A5A5A5"/>
                      </a:solidFill>
                      <a:miter lim="400000"/>
                    </a:lnT>
                    <a:lnB w="12700">
                      <a:solidFill>
                        <a:srgbClr val="A5A5A5"/>
                      </a:solidFill>
                      <a:miter lim="400000"/>
                    </a:lnB>
                  </a:tcPr>
                </a:tc>
              </a:tr>
              <a:tr h="503915">
                <a:tc>
                  <a:txBody>
                    <a:bodyPr/>
                    <a:lstStyle/>
                    <a:p>
                      <a:pPr algn="l" defTabSz="457200">
                        <a:defRPr>
                          <a:sym typeface="Helvetica"/>
                        </a:defRPr>
                      </a:pPr>
                    </a:p>
                  </a:txBody>
                  <a:tcPr marL="50800" marR="50800" marT="50800" marB="50800" anchor="t" anchorCtr="0" horzOverflow="overflow">
                    <a:lnT w="12700">
                      <a:solidFill>
                        <a:srgbClr val="A5A5A5"/>
                      </a:solidFill>
                      <a:miter lim="400000"/>
                    </a:lnT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>
                          <a:sym typeface="Helvetica"/>
                        </a:defRPr>
                      </a:pPr>
                    </a:p>
                  </a:txBody>
                  <a:tcPr marL="50800" marR="50800" marT="50800" marB="50800" anchor="t" anchorCtr="0" horzOverflow="overflow">
                    <a:lnT w="12700">
                      <a:solidFill>
                        <a:srgbClr val="A5A5A5"/>
                      </a:solidFill>
                      <a:miter lim="400000"/>
                    </a:lnT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>
                          <a:sym typeface="Helvetica"/>
                        </a:defRPr>
                      </a:pPr>
                    </a:p>
                  </a:txBody>
                  <a:tcPr marL="50800" marR="50800" marT="50800" marB="50800" anchor="t" anchorCtr="0" horzOverflow="overflow">
                    <a:lnT w="12700">
                      <a:solidFill>
                        <a:srgbClr val="A5A5A5"/>
                      </a:solidFill>
                      <a:miter lim="400000"/>
                    </a:lnT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>
                          <a:sym typeface="Helvetica"/>
                        </a:defRPr>
                      </a:pPr>
                    </a:p>
                  </a:txBody>
                  <a:tcPr marL="50800" marR="50800" marT="50800" marB="50800" anchor="t" anchorCtr="0" horzOverflow="overflow">
                    <a:lnT w="12700">
                      <a:solidFill>
                        <a:srgbClr val="A5A5A5"/>
                      </a:solidFill>
                      <a:miter lim="400000"/>
                    </a:lnT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>
                          <a:sym typeface="Helvetica"/>
                        </a:defRPr>
                      </a:pPr>
                    </a:p>
                  </a:txBody>
                  <a:tcPr marL="50800" marR="50800" marT="50800" marB="50800" anchor="t" anchorCtr="0" horzOverflow="overflow">
                    <a:lnT w="12700">
                      <a:solidFill>
                        <a:srgbClr val="A5A5A5"/>
                      </a:solidFill>
                      <a:miter lim="400000"/>
                    </a:lnT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>
                          <a:sym typeface="Helvetica"/>
                        </a:defRPr>
                      </a:pPr>
                    </a:p>
                  </a:txBody>
                  <a:tcPr marL="50800" marR="50800" marT="50800" marB="50800" anchor="t" anchorCtr="0" horzOverflow="overflow">
                    <a:lnT w="12700">
                      <a:solidFill>
                        <a:srgbClr val="A5A5A5"/>
                      </a:solidFill>
                      <a:miter lim="400000"/>
                    </a:lnT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>
                          <a:sym typeface="Helvetica"/>
                        </a:defRPr>
                      </a:pPr>
                    </a:p>
                  </a:txBody>
                  <a:tcPr marL="50800" marR="50800" marT="50800" marB="50800" anchor="t" anchorCtr="0" horzOverflow="overflow">
                    <a:lnT w="12700">
                      <a:solidFill>
                        <a:srgbClr val="A5A5A5"/>
                      </a:solidFill>
                      <a:miter lim="400000"/>
                    </a:lnT>
                  </a:tcPr>
                </a:tc>
              </a:tr>
              <a:tr h="495654">
                <a:tc>
                  <a:txBody>
                    <a:bodyPr/>
                    <a:lstStyle/>
                    <a:p>
                      <a:pPr algn="l" defTabSz="457200">
                        <a:defRPr b="0"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solidFill>
                            <a:srgbClr val="FFFFFF"/>
                          </a:solidFill>
                          <a:sym typeface="Helvetica"/>
                        </a:rPr>
                        <a:t>Average</a:t>
                      </a:r>
                    </a:p>
                  </a:txBody>
                  <a:tcPr marL="50800" marR="50800" marT="50800" marB="50800" anchor="t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>
                          <a:sym typeface="Helvetica"/>
                        </a:defRPr>
                      </a:pPr>
                    </a:p>
                  </a:txBody>
                  <a:tcPr marL="50800" marR="50800" marT="50800" marB="50800" anchor="t" anchorCtr="0" horzOverflow="overflow"/>
                </a:tc>
                <a:tc>
                  <a:txBody>
                    <a:bodyPr/>
                    <a:lstStyle/>
                    <a:p>
                      <a:pPr algn="r" defTabSz="457200">
                        <a:defRPr b="0"/>
                      </a:pPr>
                      <a:r>
                        <a:rPr>
                          <a:sym typeface="Helvetica"/>
                        </a:rPr>
                        <a:t>4.4804</a:t>
                      </a:r>
                    </a:p>
                  </a:txBody>
                  <a:tcPr marL="50800" marR="50800" marT="50800" marB="50800" anchor="t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>
                          <a:sym typeface="Helvetica"/>
                        </a:defRPr>
                      </a:pPr>
                    </a:p>
                  </a:txBody>
                  <a:tcPr marL="50800" marR="50800" marT="50800" marB="50800" anchor="t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>
                          <a:sym typeface="Helvetica"/>
                        </a:defRPr>
                      </a:pPr>
                    </a:p>
                  </a:txBody>
                  <a:tcPr marL="50800" marR="50800" marT="50800" marB="50800" anchor="t" anchorCtr="0" horzOverflow="overflow"/>
                </a:tc>
                <a:tc>
                  <a:txBody>
                    <a:bodyPr/>
                    <a:lstStyle/>
                    <a:p>
                      <a:pPr algn="r" defTabSz="457200">
                        <a:defRPr b="0"/>
                      </a:pPr>
                      <a:r>
                        <a:rPr>
                          <a:sym typeface="Helvetica"/>
                        </a:rPr>
                        <a:t>3.77285</a:t>
                      </a:r>
                    </a:p>
                  </a:txBody>
                  <a:tcPr marL="50800" marR="50800" marT="50800" marB="50800" anchor="t" anchorCtr="0" horzOverflow="overflow"/>
                </a:tc>
                <a:tc>
                  <a:txBody>
                    <a:bodyPr/>
                    <a:lstStyle/>
                    <a:p>
                      <a:pPr algn="r" defTabSz="457200">
                        <a:defRPr b="0"/>
                      </a:pPr>
                      <a:r>
                        <a:rPr b="1">
                          <a:sym typeface="Helvetica"/>
                        </a:rPr>
                        <a:t>-16%</a:t>
                      </a:r>
                    </a:p>
                  </a:txBody>
                  <a:tcPr marL="50800" marR="50800" marT="50800" marB="50800" anchor="t" anchorCtr="0" horzOverflow="overflow">
                    <a:solidFill>
                      <a:schemeClr val="accent5">
                        <a:hueOff val="-444211"/>
                        <a:satOff val="-14915"/>
                        <a:lumOff val="22857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Team Size vs Salary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sz="6400"/>
            </a:lvl1pPr>
          </a:lstStyle>
          <a:p>
            <a:pPr/>
            <a:r>
              <a:t>Team Size vs Salary</a:t>
            </a:r>
          </a:p>
        </p:txBody>
      </p:sp>
      <p:graphicFrame>
        <p:nvGraphicFramePr>
          <p:cNvPr id="144" name="Table"/>
          <p:cNvGraphicFramePr/>
          <p:nvPr/>
        </p:nvGraphicFramePr>
        <p:xfrm>
          <a:off x="1637960" y="6217284"/>
          <a:ext cx="9485984" cy="3213203"/>
        </p:xfrm>
        <a:graphic xmlns:a="http://schemas.openxmlformats.org/drawingml/2006/main">
          <a:graphicData uri="http://schemas.openxmlformats.org/drawingml/2006/table">
            <a:tbl>
              <a:tblPr firstCol="1" firstRow="1" lastCol="0" lastRow="0" bandCol="0" bandRow="1" rtl="0">
                <a:tableStyleId>{8F44A2F1-9E1F-4B54-A3A2-5F16C0AD49E2}</a:tableStyleId>
              </a:tblPr>
              <a:tblGrid>
                <a:gridCol w="1897196"/>
                <a:gridCol w="1897196"/>
                <a:gridCol w="1897196"/>
                <a:gridCol w="1897196"/>
                <a:gridCol w="1897196"/>
              </a:tblGrid>
              <a:tr h="326440">
                <a:tc>
                  <a:txBody>
                    <a:bodyPr/>
                    <a:lstStyle/>
                    <a:p>
                      <a:pPr algn="l" defTabSz="457200">
                        <a:defRPr sz="1400">
                          <a:sym typeface="Helvetica"/>
                        </a:defRPr>
                      </a:pPr>
                    </a:p>
                  </a:txBody>
                  <a:tcPr marL="50800" marR="50800" marT="50800" marB="50800" anchor="t" anchorCtr="0" horzOverflow="overflow"/>
                </a:tc>
                <a:tc>
                  <a:txBody>
                    <a:bodyPr/>
                    <a:lstStyle/>
                    <a:p>
                      <a:pPr algn="r" defTabSz="457200">
                        <a:defRPr b="0"/>
                      </a:pPr>
                      <a:r>
                        <a:rPr b="1" sz="1400">
                          <a:sym typeface="Helvetica"/>
                        </a:rPr>
                        <a:t>1</a:t>
                      </a:r>
                    </a:p>
                  </a:txBody>
                  <a:tcPr marL="50800" marR="50800" marT="50800" marB="50800" anchor="t" anchorCtr="0" horzOverflow="overflow"/>
                </a:tc>
                <a:tc>
                  <a:txBody>
                    <a:bodyPr/>
                    <a:lstStyle/>
                    <a:p>
                      <a:pPr algn="r" defTabSz="457200">
                        <a:defRPr b="0"/>
                      </a:pPr>
                      <a:r>
                        <a:rPr b="1" sz="1400">
                          <a:sym typeface="Helvetica"/>
                        </a:rPr>
                        <a:t>2-3</a:t>
                      </a:r>
                    </a:p>
                  </a:txBody>
                  <a:tcPr marL="50800" marR="50800" marT="50800" marB="50800" anchor="t" anchorCtr="0" horzOverflow="overflow"/>
                </a:tc>
                <a:tc>
                  <a:txBody>
                    <a:bodyPr/>
                    <a:lstStyle/>
                    <a:p>
                      <a:pPr algn="r" defTabSz="457200">
                        <a:defRPr b="0"/>
                      </a:pPr>
                      <a:r>
                        <a:rPr b="1" sz="1400">
                          <a:sym typeface="Helvetica"/>
                        </a:rPr>
                        <a:t>4-8</a:t>
                      </a:r>
                    </a:p>
                  </a:txBody>
                  <a:tcPr marL="50800" marR="50800" marT="50800" marB="50800" anchor="t" anchorCtr="0" horzOverflow="overflow"/>
                </a:tc>
                <a:tc>
                  <a:txBody>
                    <a:bodyPr/>
                    <a:lstStyle/>
                    <a:p>
                      <a:pPr algn="r" defTabSz="457200">
                        <a:defRPr b="0"/>
                      </a:pPr>
                      <a:r>
                        <a:rPr b="1" sz="1400">
                          <a:sym typeface="Helvetica"/>
                        </a:rPr>
                        <a:t>9+</a:t>
                      </a:r>
                    </a:p>
                  </a:txBody>
                  <a:tcPr marL="50800" marR="50800" marT="50800" marB="50800" anchor="t" anchorCtr="0" horzOverflow="overflow"/>
                </a:tc>
              </a:tr>
              <a:tr h="326440">
                <a:tc>
                  <a:txBody>
                    <a:bodyPr/>
                    <a:lstStyle/>
                    <a:p>
                      <a:pPr algn="l" defTabSz="457200">
                        <a:defRPr b="0">
                          <a:solidFill>
                            <a:srgbClr val="000000"/>
                          </a:solidFill>
                        </a:defRPr>
                      </a:pPr>
                      <a:r>
                        <a:rPr b="1" sz="1400">
                          <a:solidFill>
                            <a:srgbClr val="FFFFFF"/>
                          </a:solidFill>
                          <a:sym typeface="Helvetica"/>
                        </a:rPr>
                        <a:t>$20,000 - $40,000</a:t>
                      </a:r>
                    </a:p>
                  </a:txBody>
                  <a:tcPr marL="50800" marR="50800" marT="50800" marB="50800" anchor="t" anchorCtr="0" horzOverflow="overflow"/>
                </a:tc>
                <a:tc>
                  <a:txBody>
                    <a:bodyPr/>
                    <a:lstStyle/>
                    <a:p>
                      <a:pPr algn="r" defTabSz="457200">
                        <a:defRPr b="0"/>
                      </a:pPr>
                      <a:r>
                        <a:rPr sz="1400">
                          <a:sym typeface="Helvetica"/>
                        </a:rPr>
                        <a:t>2</a:t>
                      </a:r>
                    </a:p>
                  </a:txBody>
                  <a:tcPr marL="50800" marR="50800" marT="50800" marB="50800" anchor="t" anchorCtr="0" horzOverflow="overflow"/>
                </a:tc>
                <a:tc>
                  <a:txBody>
                    <a:bodyPr/>
                    <a:lstStyle/>
                    <a:p>
                      <a:pPr algn="r" defTabSz="457200">
                        <a:defRPr b="0"/>
                      </a:pPr>
                      <a:r>
                        <a:rPr sz="1400">
                          <a:sym typeface="Helvetica"/>
                        </a:rPr>
                        <a:t>0</a:t>
                      </a:r>
                    </a:p>
                  </a:txBody>
                  <a:tcPr marL="50800" marR="50800" marT="50800" marB="50800" anchor="t" anchorCtr="0" horzOverflow="overflow"/>
                </a:tc>
                <a:tc>
                  <a:txBody>
                    <a:bodyPr/>
                    <a:lstStyle/>
                    <a:p>
                      <a:pPr algn="r" defTabSz="457200">
                        <a:defRPr b="0"/>
                      </a:pPr>
                      <a:r>
                        <a:rPr sz="1400">
                          <a:sym typeface="Helvetica"/>
                        </a:rPr>
                        <a:t>0</a:t>
                      </a:r>
                    </a:p>
                  </a:txBody>
                  <a:tcPr marL="50800" marR="50800" marT="50800" marB="50800" anchor="t" anchorCtr="0" horzOverflow="overflow"/>
                </a:tc>
                <a:tc>
                  <a:txBody>
                    <a:bodyPr/>
                    <a:lstStyle/>
                    <a:p>
                      <a:pPr algn="r" defTabSz="457200">
                        <a:defRPr b="0"/>
                      </a:pPr>
                      <a:r>
                        <a:rPr sz="1400">
                          <a:sym typeface="Helvetica"/>
                        </a:rPr>
                        <a:t>0</a:t>
                      </a:r>
                    </a:p>
                  </a:txBody>
                  <a:tcPr marL="50800" marR="50800" marT="50800" marB="50800" anchor="t" anchorCtr="0" horzOverflow="overflow"/>
                </a:tc>
              </a:tr>
              <a:tr h="320040">
                <a:tc>
                  <a:txBody>
                    <a:bodyPr/>
                    <a:lstStyle/>
                    <a:p>
                      <a:pPr algn="l" defTabSz="457200">
                        <a:defRPr b="0">
                          <a:solidFill>
                            <a:srgbClr val="000000"/>
                          </a:solidFill>
                        </a:defRPr>
                      </a:pPr>
                      <a:r>
                        <a:rPr b="1" sz="1400">
                          <a:solidFill>
                            <a:srgbClr val="FFFFFF"/>
                          </a:solidFill>
                          <a:sym typeface="Helvetica"/>
                        </a:rPr>
                        <a:t>$40,000 - $60,000</a:t>
                      </a:r>
                    </a:p>
                  </a:txBody>
                  <a:tcPr marL="50800" marR="50800" marT="50800" marB="50800" anchor="t" anchorCtr="0" horzOverflow="overflow"/>
                </a:tc>
                <a:tc>
                  <a:txBody>
                    <a:bodyPr/>
                    <a:lstStyle/>
                    <a:p>
                      <a:pPr algn="r" defTabSz="457200">
                        <a:defRPr b="0"/>
                      </a:pPr>
                      <a:r>
                        <a:rPr sz="1400">
                          <a:sym typeface="Helvetica"/>
                        </a:rPr>
                        <a:t>5</a:t>
                      </a:r>
                    </a:p>
                  </a:txBody>
                  <a:tcPr marL="50800" marR="50800" marT="50800" marB="50800" anchor="t" anchorCtr="0" horzOverflow="overflow"/>
                </a:tc>
                <a:tc>
                  <a:txBody>
                    <a:bodyPr/>
                    <a:lstStyle/>
                    <a:p>
                      <a:pPr algn="r" defTabSz="457200">
                        <a:defRPr b="0"/>
                      </a:pPr>
                      <a:r>
                        <a:rPr sz="1400">
                          <a:sym typeface="Helvetica"/>
                        </a:rPr>
                        <a:t>11</a:t>
                      </a:r>
                    </a:p>
                  </a:txBody>
                  <a:tcPr marL="50800" marR="50800" marT="50800" marB="50800" anchor="t" anchorCtr="0" horzOverflow="overflow"/>
                </a:tc>
                <a:tc>
                  <a:txBody>
                    <a:bodyPr/>
                    <a:lstStyle/>
                    <a:p>
                      <a:pPr algn="r" defTabSz="457200">
                        <a:defRPr b="0"/>
                      </a:pPr>
                      <a:r>
                        <a:rPr sz="1400">
                          <a:sym typeface="Helvetica"/>
                        </a:rPr>
                        <a:t>0</a:t>
                      </a:r>
                    </a:p>
                  </a:txBody>
                  <a:tcPr marL="50800" marR="50800" marT="50800" marB="50800" anchor="t" anchorCtr="0" horzOverflow="overflow"/>
                </a:tc>
                <a:tc>
                  <a:txBody>
                    <a:bodyPr/>
                    <a:lstStyle/>
                    <a:p>
                      <a:pPr algn="r" defTabSz="457200">
                        <a:defRPr b="0"/>
                      </a:pPr>
                      <a:r>
                        <a:rPr sz="1400">
                          <a:sym typeface="Helvetica"/>
                        </a:rPr>
                        <a:t>0</a:t>
                      </a:r>
                    </a:p>
                  </a:txBody>
                  <a:tcPr marL="50800" marR="50800" marT="50800" marB="50800" anchor="t" anchorCtr="0" horzOverflow="overflow"/>
                </a:tc>
              </a:tr>
              <a:tr h="320040">
                <a:tc>
                  <a:txBody>
                    <a:bodyPr/>
                    <a:lstStyle/>
                    <a:p>
                      <a:pPr algn="l" defTabSz="457200">
                        <a:defRPr b="0">
                          <a:solidFill>
                            <a:srgbClr val="000000"/>
                          </a:solidFill>
                        </a:defRPr>
                      </a:pPr>
                      <a:r>
                        <a:rPr b="1" sz="1400">
                          <a:solidFill>
                            <a:srgbClr val="FFFFFF"/>
                          </a:solidFill>
                          <a:sym typeface="Helvetica"/>
                        </a:rPr>
                        <a:t>$60,000 - $80,000</a:t>
                      </a:r>
                    </a:p>
                  </a:txBody>
                  <a:tcPr marL="50800" marR="50800" marT="50800" marB="50800" anchor="t" anchorCtr="0" horzOverflow="overflow"/>
                </a:tc>
                <a:tc>
                  <a:txBody>
                    <a:bodyPr/>
                    <a:lstStyle/>
                    <a:p>
                      <a:pPr algn="r" defTabSz="457200">
                        <a:defRPr b="0"/>
                      </a:pPr>
                      <a:r>
                        <a:rPr sz="1400">
                          <a:sym typeface="Helvetica"/>
                        </a:rPr>
                        <a:t>7</a:t>
                      </a:r>
                    </a:p>
                  </a:txBody>
                  <a:tcPr marL="50800" marR="50800" marT="50800" marB="50800" anchor="t" anchorCtr="0" horzOverflow="overflow"/>
                </a:tc>
                <a:tc>
                  <a:txBody>
                    <a:bodyPr/>
                    <a:lstStyle/>
                    <a:p>
                      <a:pPr algn="r" defTabSz="457200">
                        <a:defRPr b="0"/>
                      </a:pPr>
                      <a:r>
                        <a:rPr sz="1400">
                          <a:sym typeface="Helvetica"/>
                        </a:rPr>
                        <a:t>19</a:t>
                      </a:r>
                    </a:p>
                  </a:txBody>
                  <a:tcPr marL="50800" marR="50800" marT="50800" marB="50800" anchor="t" anchorCtr="0" horzOverflow="overflow"/>
                </a:tc>
                <a:tc>
                  <a:txBody>
                    <a:bodyPr/>
                    <a:lstStyle/>
                    <a:p>
                      <a:pPr algn="r" defTabSz="457200">
                        <a:defRPr b="0"/>
                      </a:pPr>
                      <a:r>
                        <a:rPr sz="1400">
                          <a:sym typeface="Helvetica"/>
                        </a:rPr>
                        <a:t>7</a:t>
                      </a:r>
                    </a:p>
                  </a:txBody>
                  <a:tcPr marL="50800" marR="50800" marT="50800" marB="50800" anchor="t" anchorCtr="0" horzOverflow="overflow"/>
                </a:tc>
                <a:tc>
                  <a:txBody>
                    <a:bodyPr/>
                    <a:lstStyle/>
                    <a:p>
                      <a:pPr algn="r" defTabSz="457200">
                        <a:defRPr b="0"/>
                      </a:pPr>
                      <a:r>
                        <a:rPr sz="1400">
                          <a:sym typeface="Helvetica"/>
                        </a:rPr>
                        <a:t>2</a:t>
                      </a:r>
                    </a:p>
                  </a:txBody>
                  <a:tcPr marL="50800" marR="50800" marT="50800" marB="50800" anchor="t" anchorCtr="0" horzOverflow="overflow"/>
                </a:tc>
              </a:tr>
              <a:tr h="320040">
                <a:tc>
                  <a:txBody>
                    <a:bodyPr/>
                    <a:lstStyle/>
                    <a:p>
                      <a:pPr algn="l" defTabSz="457200">
                        <a:defRPr b="0">
                          <a:solidFill>
                            <a:srgbClr val="000000"/>
                          </a:solidFill>
                        </a:defRPr>
                      </a:pPr>
                      <a:r>
                        <a:rPr b="1" sz="1400">
                          <a:solidFill>
                            <a:srgbClr val="FFFFFF"/>
                          </a:solidFill>
                          <a:sym typeface="Helvetica"/>
                        </a:rPr>
                        <a:t>$80,000 - $100,000</a:t>
                      </a:r>
                    </a:p>
                  </a:txBody>
                  <a:tcPr marL="50800" marR="50800" marT="50800" marB="50800" anchor="t" anchorCtr="0" horzOverflow="overflow"/>
                </a:tc>
                <a:tc>
                  <a:txBody>
                    <a:bodyPr/>
                    <a:lstStyle/>
                    <a:p>
                      <a:pPr algn="r" defTabSz="457200">
                        <a:defRPr b="0"/>
                      </a:pPr>
                      <a:r>
                        <a:rPr sz="1400">
                          <a:sym typeface="Helvetica"/>
                        </a:rPr>
                        <a:t>5</a:t>
                      </a:r>
                    </a:p>
                  </a:txBody>
                  <a:tcPr marL="50800" marR="50800" marT="50800" marB="50800" anchor="t" anchorCtr="0" horzOverflow="overflow"/>
                </a:tc>
                <a:tc>
                  <a:txBody>
                    <a:bodyPr/>
                    <a:lstStyle/>
                    <a:p>
                      <a:pPr algn="r" defTabSz="457200">
                        <a:defRPr b="0"/>
                      </a:pPr>
                      <a:r>
                        <a:rPr sz="1400">
                          <a:sym typeface="Helvetica"/>
                        </a:rPr>
                        <a:t>14</a:t>
                      </a:r>
                    </a:p>
                  </a:txBody>
                  <a:tcPr marL="50800" marR="50800" marT="50800" marB="50800" anchor="t" anchorCtr="0" horzOverflow="overflow"/>
                </a:tc>
                <a:tc>
                  <a:txBody>
                    <a:bodyPr/>
                    <a:lstStyle/>
                    <a:p>
                      <a:pPr algn="r" defTabSz="457200">
                        <a:defRPr b="0"/>
                      </a:pPr>
                      <a:r>
                        <a:rPr sz="1400">
                          <a:sym typeface="Helvetica"/>
                        </a:rPr>
                        <a:t>12</a:t>
                      </a:r>
                    </a:p>
                  </a:txBody>
                  <a:tcPr marL="50800" marR="50800" marT="50800" marB="50800" anchor="t" anchorCtr="0" horzOverflow="overflow"/>
                </a:tc>
                <a:tc>
                  <a:txBody>
                    <a:bodyPr/>
                    <a:lstStyle/>
                    <a:p>
                      <a:pPr algn="r" defTabSz="457200">
                        <a:defRPr b="0"/>
                      </a:pPr>
                      <a:r>
                        <a:rPr sz="1400">
                          <a:sym typeface="Helvetica"/>
                        </a:rPr>
                        <a:t>3</a:t>
                      </a:r>
                    </a:p>
                  </a:txBody>
                  <a:tcPr marL="50800" marR="50800" marT="50800" marB="50800" anchor="t" anchorCtr="0" horzOverflow="overflow"/>
                </a:tc>
              </a:tr>
              <a:tr h="320040">
                <a:tc>
                  <a:txBody>
                    <a:bodyPr/>
                    <a:lstStyle/>
                    <a:p>
                      <a:pPr algn="l" defTabSz="457200">
                        <a:defRPr b="0">
                          <a:solidFill>
                            <a:srgbClr val="000000"/>
                          </a:solidFill>
                        </a:defRPr>
                      </a:pPr>
                      <a:r>
                        <a:rPr b="1" sz="1400">
                          <a:solidFill>
                            <a:srgbClr val="FFFFFF"/>
                          </a:solidFill>
                          <a:sym typeface="Helvetica"/>
                        </a:rPr>
                        <a:t>$100,000+</a:t>
                      </a:r>
                    </a:p>
                  </a:txBody>
                  <a:tcPr marL="50800" marR="50800" marT="50800" marB="50800" anchor="t" anchorCtr="0" horzOverflow="overflow"/>
                </a:tc>
                <a:tc>
                  <a:txBody>
                    <a:bodyPr/>
                    <a:lstStyle/>
                    <a:p>
                      <a:pPr algn="r" defTabSz="457200">
                        <a:defRPr b="0"/>
                      </a:pPr>
                      <a:r>
                        <a:rPr sz="1400">
                          <a:sym typeface="Helvetica"/>
                        </a:rPr>
                        <a:t>1</a:t>
                      </a:r>
                    </a:p>
                  </a:txBody>
                  <a:tcPr marL="50800" marR="50800" marT="50800" marB="50800" anchor="t" anchorCtr="0" horzOverflow="overflow"/>
                </a:tc>
                <a:tc>
                  <a:txBody>
                    <a:bodyPr/>
                    <a:lstStyle/>
                    <a:p>
                      <a:pPr algn="r" defTabSz="457200">
                        <a:defRPr b="0"/>
                      </a:pPr>
                      <a:r>
                        <a:rPr sz="1400">
                          <a:sym typeface="Helvetica"/>
                        </a:rPr>
                        <a:t>4</a:t>
                      </a:r>
                    </a:p>
                  </a:txBody>
                  <a:tcPr marL="50800" marR="50800" marT="50800" marB="50800" anchor="t" anchorCtr="0" horzOverflow="overflow"/>
                </a:tc>
                <a:tc>
                  <a:txBody>
                    <a:bodyPr/>
                    <a:lstStyle/>
                    <a:p>
                      <a:pPr algn="r" defTabSz="457200">
                        <a:defRPr b="0"/>
                      </a:pPr>
                      <a:r>
                        <a:rPr sz="1400">
                          <a:sym typeface="Helvetica"/>
                        </a:rPr>
                        <a:t>8</a:t>
                      </a:r>
                    </a:p>
                  </a:txBody>
                  <a:tcPr marL="50800" marR="50800" marT="50800" marB="50800" anchor="t" anchorCtr="0" horzOverflow="overflow"/>
                </a:tc>
                <a:tc>
                  <a:txBody>
                    <a:bodyPr/>
                    <a:lstStyle/>
                    <a:p>
                      <a:pPr algn="r" defTabSz="457200">
                        <a:defRPr b="0"/>
                      </a:pPr>
                      <a:r>
                        <a:rPr sz="1400">
                          <a:sym typeface="Helvetica"/>
                        </a:rPr>
                        <a:t>1</a:t>
                      </a:r>
                    </a:p>
                  </a:txBody>
                  <a:tcPr marL="50800" marR="50800" marT="50800" marB="50800" anchor="t" anchorCtr="0" horzOverflow="overflow"/>
                </a:tc>
              </a:tr>
              <a:tr h="320040">
                <a:tc>
                  <a:txBody>
                    <a:bodyPr/>
                    <a:lstStyle/>
                    <a:p>
                      <a:pPr algn="l" defTabSz="457200">
                        <a:defRPr b="0">
                          <a:solidFill>
                            <a:srgbClr val="000000"/>
                          </a:solidFill>
                        </a:defRPr>
                      </a:pPr>
                      <a:r>
                        <a:rPr b="1" sz="1400">
                          <a:solidFill>
                            <a:srgbClr val="FFFFFF"/>
                          </a:solidFill>
                          <a:sym typeface="Helvetica"/>
                        </a:rPr>
                        <a:t>Total</a:t>
                      </a:r>
                    </a:p>
                  </a:txBody>
                  <a:tcPr marL="50800" marR="50800" marT="50800" marB="50800" anchor="t" anchorCtr="0" horzOverflow="overflow"/>
                </a:tc>
                <a:tc>
                  <a:txBody>
                    <a:bodyPr/>
                    <a:lstStyle/>
                    <a:p>
                      <a:pPr algn="r" defTabSz="457200">
                        <a:defRPr b="0"/>
                      </a:pPr>
                      <a:r>
                        <a:rPr sz="1400">
                          <a:sym typeface="Helvetica"/>
                        </a:rPr>
                        <a:t>20</a:t>
                      </a:r>
                    </a:p>
                  </a:txBody>
                  <a:tcPr marL="50800" marR="50800" marT="50800" marB="50800" anchor="t" anchorCtr="0" horzOverflow="overflow"/>
                </a:tc>
                <a:tc>
                  <a:txBody>
                    <a:bodyPr/>
                    <a:lstStyle/>
                    <a:p>
                      <a:pPr algn="r" defTabSz="457200">
                        <a:defRPr b="0"/>
                      </a:pPr>
                      <a:r>
                        <a:rPr sz="1400">
                          <a:sym typeface="Helvetica"/>
                        </a:rPr>
                        <a:t>48</a:t>
                      </a:r>
                    </a:p>
                  </a:txBody>
                  <a:tcPr marL="50800" marR="50800" marT="50800" marB="50800" anchor="t" anchorCtr="0" horzOverflow="overflow"/>
                </a:tc>
                <a:tc>
                  <a:txBody>
                    <a:bodyPr/>
                    <a:lstStyle/>
                    <a:p>
                      <a:pPr algn="r" defTabSz="457200">
                        <a:defRPr b="0"/>
                      </a:pPr>
                      <a:r>
                        <a:rPr sz="1400">
                          <a:sym typeface="Helvetica"/>
                        </a:rPr>
                        <a:t>27</a:t>
                      </a:r>
                    </a:p>
                  </a:txBody>
                  <a:tcPr marL="50800" marR="50800" marT="50800" marB="50800" anchor="t" anchorCtr="0" horzOverflow="overflow"/>
                </a:tc>
                <a:tc>
                  <a:txBody>
                    <a:bodyPr/>
                    <a:lstStyle/>
                    <a:p>
                      <a:pPr algn="r" defTabSz="457200">
                        <a:defRPr b="0"/>
                      </a:pPr>
                      <a:r>
                        <a:rPr sz="1400">
                          <a:sym typeface="Helvetica"/>
                        </a:rPr>
                        <a:t>6</a:t>
                      </a:r>
                    </a:p>
                  </a:txBody>
                  <a:tcPr marL="50800" marR="50800" marT="50800" marB="50800" anchor="t" anchorCtr="0" horzOverflow="overflow"/>
                </a:tc>
              </a:tr>
              <a:tr h="320040">
                <a:tc>
                  <a:txBody>
                    <a:bodyPr/>
                    <a:lstStyle/>
                    <a:p>
                      <a:pPr algn="l" defTabSz="457200">
                        <a:defRPr sz="1400">
                          <a:sym typeface="Helvetica"/>
                        </a:defRPr>
                      </a:pPr>
                    </a:p>
                  </a:txBody>
                  <a:tcPr marL="50800" marR="50800" marT="50800" marB="50800" anchor="t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b="0" sz="1400">
                          <a:sym typeface="Helvetica"/>
                        </a:defRPr>
                      </a:pPr>
                    </a:p>
                  </a:txBody>
                  <a:tcPr marL="50800" marR="50800" marT="50800" marB="50800" anchor="t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b="0" sz="1400">
                          <a:sym typeface="Helvetica"/>
                        </a:defRPr>
                      </a:pPr>
                    </a:p>
                  </a:txBody>
                  <a:tcPr marL="50800" marR="50800" marT="50800" marB="50800" anchor="t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b="0" sz="1400">
                          <a:sym typeface="Helvetica"/>
                        </a:defRPr>
                      </a:pPr>
                    </a:p>
                  </a:txBody>
                  <a:tcPr marL="50800" marR="50800" marT="50800" marB="50800" anchor="t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b="0" sz="1400">
                          <a:sym typeface="Helvetica"/>
                        </a:defRPr>
                      </a:pPr>
                    </a:p>
                  </a:txBody>
                  <a:tcPr marL="50800" marR="50800" marT="50800" marB="50800" anchor="t" anchorCtr="0" horzOverflow="overflow"/>
                </a:tc>
              </a:tr>
              <a:tr h="320040">
                <a:tc>
                  <a:txBody>
                    <a:bodyPr/>
                    <a:lstStyle/>
                    <a:p>
                      <a:pPr algn="l" defTabSz="457200">
                        <a:defRPr b="0">
                          <a:solidFill>
                            <a:srgbClr val="000000"/>
                          </a:solidFill>
                        </a:defRPr>
                      </a:pPr>
                      <a:r>
                        <a:rPr b="1" sz="1400">
                          <a:solidFill>
                            <a:srgbClr val="FFFFFF"/>
                          </a:solidFill>
                          <a:sym typeface="Helvetica"/>
                        </a:rPr>
                        <a:t>Average*</a:t>
                      </a:r>
                    </a:p>
                  </a:txBody>
                  <a:tcPr marL="50800" marR="50800" marT="50800" marB="50800" anchor="t" anchorCtr="0" horzOverflow="overflow"/>
                </a:tc>
                <a:tc>
                  <a:txBody>
                    <a:bodyPr/>
                    <a:lstStyle/>
                    <a:p>
                      <a:pPr algn="r" defTabSz="457200">
                        <a:defRPr b="0"/>
                      </a:pPr>
                      <a:r>
                        <a:rPr sz="1400">
                          <a:sym typeface="Helvetica"/>
                        </a:rPr>
                        <a:t>$68,000.00</a:t>
                      </a:r>
                    </a:p>
                  </a:txBody>
                  <a:tcPr marL="50800" marR="50800" marT="50800" marB="50800" anchor="t" anchorCtr="0" horzOverflow="overflow"/>
                </a:tc>
                <a:tc>
                  <a:txBody>
                    <a:bodyPr/>
                    <a:lstStyle/>
                    <a:p>
                      <a:pPr algn="r" defTabSz="457200">
                        <a:defRPr b="0"/>
                      </a:pPr>
                      <a:r>
                        <a:rPr sz="1400">
                          <a:sym typeface="Helvetica"/>
                        </a:rPr>
                        <a:t>$74,583.00</a:t>
                      </a:r>
                    </a:p>
                  </a:txBody>
                  <a:tcPr marL="50800" marR="50800" marT="50800" marB="50800" anchor="t" anchorCtr="0" horzOverflow="overflow"/>
                </a:tc>
                <a:tc>
                  <a:txBody>
                    <a:bodyPr/>
                    <a:lstStyle/>
                    <a:p>
                      <a:pPr algn="r" defTabSz="457200">
                        <a:defRPr b="0"/>
                      </a:pPr>
                      <a:r>
                        <a:rPr sz="1400">
                          <a:sym typeface="Helvetica"/>
                        </a:rPr>
                        <a:t>$90,740.00</a:t>
                      </a:r>
                    </a:p>
                  </a:txBody>
                  <a:tcPr marL="50800" marR="50800" marT="50800" marB="50800" anchor="t" anchorCtr="0" horzOverflow="overflow"/>
                </a:tc>
                <a:tc>
                  <a:txBody>
                    <a:bodyPr/>
                    <a:lstStyle/>
                    <a:p>
                      <a:pPr algn="r" defTabSz="457200">
                        <a:defRPr b="0"/>
                      </a:pPr>
                      <a:r>
                        <a:rPr sz="1400">
                          <a:sym typeface="Helvetica"/>
                        </a:rPr>
                        <a:t>$86,666.00</a:t>
                      </a:r>
                    </a:p>
                  </a:txBody>
                  <a:tcPr marL="50800" marR="50800" marT="50800" marB="50800" anchor="t" anchorCtr="0" horzOverflow="overflow"/>
                </a:tc>
              </a:tr>
              <a:tr h="320040">
                <a:tc>
                  <a:txBody>
                    <a:bodyPr/>
                    <a:lstStyle/>
                    <a:p>
                      <a:pPr algn="l" defTabSz="457200">
                        <a:defRPr b="0">
                          <a:solidFill>
                            <a:srgbClr val="000000"/>
                          </a:solidFill>
                        </a:defRPr>
                      </a:pPr>
                      <a:r>
                        <a:rPr b="1" sz="1400">
                          <a:solidFill>
                            <a:srgbClr val="FFFFFF"/>
                          </a:solidFill>
                          <a:sym typeface="Helvetica"/>
                        </a:rPr>
                        <a:t>Represented</a:t>
                      </a:r>
                    </a:p>
                  </a:txBody>
                  <a:tcPr marL="50800" marR="50800" marT="50800" marB="50800" anchor="t" anchorCtr="0" horzOverflow="overflow"/>
                </a:tc>
                <a:tc>
                  <a:txBody>
                    <a:bodyPr/>
                    <a:lstStyle/>
                    <a:p>
                      <a:pPr algn="r" defTabSz="457200">
                        <a:defRPr b="0"/>
                      </a:pPr>
                      <a:r>
                        <a:rPr sz="1400">
                          <a:sym typeface="Helvetica"/>
                        </a:rPr>
                        <a:t>$7,909,960.00</a:t>
                      </a:r>
                    </a:p>
                  </a:txBody>
                  <a:tcPr marL="50800" marR="50800" marT="50800" marB="50800" anchor="t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b="0" sz="1400">
                          <a:sym typeface="Helvetica"/>
                        </a:defRPr>
                      </a:pPr>
                    </a:p>
                  </a:txBody>
                  <a:tcPr marL="50800" marR="50800" marT="50800" marB="50800" anchor="t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b="0" sz="1400">
                          <a:sym typeface="Helvetica"/>
                        </a:defRPr>
                      </a:pPr>
                    </a:p>
                  </a:txBody>
                  <a:tcPr marL="50800" marR="50800" marT="50800" marB="50800" anchor="t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b="0" sz="1400">
                          <a:sym typeface="Helvetica"/>
                        </a:defRPr>
                      </a:pPr>
                    </a:p>
                  </a:txBody>
                  <a:tcPr marL="50800" marR="50800" marT="50800" marB="50800" anchor="t" anchorCtr="0" horzOverflow="overflow"/>
                </a:tc>
              </a:tr>
            </a:tbl>
          </a:graphicData>
        </a:graphic>
      </p:graphicFrame>
      <p:graphicFrame>
        <p:nvGraphicFramePr>
          <p:cNvPr id="145" name="2D Line Chart"/>
          <p:cNvGraphicFramePr/>
          <p:nvPr/>
        </p:nvGraphicFramePr>
        <p:xfrm>
          <a:off x="1505359" y="2267813"/>
          <a:ext cx="9544894" cy="388248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theme/_rels/theme1.xml.rels><?xml version="1.0" encoding="UTF-8" standalone="yes"?><Relationships xmlns="http://schemas.openxmlformats.org/package/2006/relationships"><Relationship Id="rId1" Type="http://schemas.openxmlformats.org/officeDocument/2006/relationships/image" Target="../media/image1.png"/></Relationships>

</file>

<file path=ppt/theme/_rels/theme2.xml.rels><?xml version="1.0" encoding="UTF-8" standalone="yes"?><Relationships xmlns="http://schemas.openxmlformats.org/package/2006/relationships"><Relationship Id="rId1" Type="http://schemas.openxmlformats.org/officeDocument/2006/relationships/image" Target="../media/image1.png"/></Relationships>
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50800" dist="12700" dir="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>
          <a:outerShdw sx="100000" sy="100000" kx="0" ky="0" algn="b" rotWithShape="0" blurRad="38100" dist="25400" dir="540000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50800" dist="12700" dir="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>
          <a:outerShdw sx="100000" sy="100000" kx="0" ky="0" algn="b" rotWithShape="0" blurRad="38100" dist="25400" dir="540000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